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91"/>
  </p:notesMasterIdLst>
  <p:sldIdLst>
    <p:sldId id="256" r:id="rId4"/>
    <p:sldId id="334" r:id="rId5"/>
    <p:sldId id="344" r:id="rId6"/>
    <p:sldId id="335" r:id="rId7"/>
    <p:sldId id="257" r:id="rId8"/>
    <p:sldId id="297" r:id="rId9"/>
    <p:sldId id="258" r:id="rId10"/>
    <p:sldId id="259" r:id="rId11"/>
    <p:sldId id="260" r:id="rId12"/>
    <p:sldId id="261" r:id="rId13"/>
    <p:sldId id="298" r:id="rId14"/>
    <p:sldId id="299" r:id="rId15"/>
    <p:sldId id="262" r:id="rId16"/>
    <p:sldId id="342" r:id="rId17"/>
    <p:sldId id="263" r:id="rId18"/>
    <p:sldId id="264" r:id="rId19"/>
    <p:sldId id="265" r:id="rId20"/>
    <p:sldId id="266" r:id="rId21"/>
    <p:sldId id="267" r:id="rId22"/>
    <p:sldId id="326" r:id="rId23"/>
    <p:sldId id="339" r:id="rId24"/>
    <p:sldId id="336" r:id="rId25"/>
    <p:sldId id="327" r:id="rId26"/>
    <p:sldId id="343" r:id="rId27"/>
    <p:sldId id="328" r:id="rId28"/>
    <p:sldId id="329" r:id="rId29"/>
    <p:sldId id="330" r:id="rId30"/>
    <p:sldId id="337" r:id="rId31"/>
    <p:sldId id="338" r:id="rId32"/>
    <p:sldId id="268" r:id="rId33"/>
    <p:sldId id="269" r:id="rId34"/>
    <p:sldId id="270" r:id="rId35"/>
    <p:sldId id="271" r:id="rId36"/>
    <p:sldId id="272" r:id="rId37"/>
    <p:sldId id="273" r:id="rId38"/>
    <p:sldId id="274" r:id="rId39"/>
    <p:sldId id="331" r:id="rId40"/>
    <p:sldId id="275" r:id="rId41"/>
    <p:sldId id="300"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301" r:id="rId64"/>
    <p:sldId id="302" r:id="rId65"/>
    <p:sldId id="303" r:id="rId66"/>
    <p:sldId id="304" r:id="rId67"/>
    <p:sldId id="305" r:id="rId68"/>
    <p:sldId id="306" r:id="rId69"/>
    <p:sldId id="307" r:id="rId70"/>
    <p:sldId id="308" r:id="rId71"/>
    <p:sldId id="332"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33" r:id="rId85"/>
    <p:sldId id="322" r:id="rId86"/>
    <p:sldId id="323" r:id="rId87"/>
    <p:sldId id="324" r:id="rId88"/>
    <p:sldId id="325" r:id="rId89"/>
    <p:sldId id="341" r:id="rId9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81" d="100"/>
          <a:sy n="81" d="100"/>
        </p:scale>
        <p:origin x="10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13BB6-7F9E-481F-BA7D-D60CF513879E}" type="datetimeFigureOut">
              <a:rPr lang="es-ES" smtClean="0"/>
              <a:t>21/10/2015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DC577-470C-44ED-8911-D0069FA182C9}" type="slidenum">
              <a:rPr lang="es-ES" smtClean="0"/>
              <a:t>‹Nº›</a:t>
            </a:fld>
            <a:endParaRPr lang="es-ES"/>
          </a:p>
        </p:txBody>
      </p:sp>
    </p:spTree>
    <p:extLst>
      <p:ext uri="{BB962C8B-B14F-4D97-AF65-F5344CB8AC3E}">
        <p14:creationId xmlns:p14="http://schemas.microsoft.com/office/powerpoint/2010/main" val="301474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7EDC577-470C-44ED-8911-D0069FA182C9}" type="slidenum">
              <a:rPr lang="es-ES" smtClean="0"/>
              <a:t>13</a:t>
            </a:fld>
            <a:endParaRPr lang="es-ES"/>
          </a:p>
        </p:txBody>
      </p:sp>
    </p:spTree>
    <p:extLst>
      <p:ext uri="{BB962C8B-B14F-4D97-AF65-F5344CB8AC3E}">
        <p14:creationId xmlns:p14="http://schemas.microsoft.com/office/powerpoint/2010/main" val="303525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7EDC577-470C-44ED-8911-D0069FA182C9}" type="slidenum">
              <a:rPr lang="es-ES" smtClean="0"/>
              <a:t>31</a:t>
            </a:fld>
            <a:endParaRPr lang="es-ES"/>
          </a:p>
        </p:txBody>
      </p:sp>
    </p:spTree>
    <p:extLst>
      <p:ext uri="{BB962C8B-B14F-4D97-AF65-F5344CB8AC3E}">
        <p14:creationId xmlns:p14="http://schemas.microsoft.com/office/powerpoint/2010/main" val="172343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s-MX" dirty="0">
              <a:solidFill>
                <a:prstClr val="black">
                  <a:lumMod val="65000"/>
                  <a:lumOff val="35000"/>
                </a:prstClr>
              </a:solidFill>
            </a:endParaRPr>
          </a:p>
        </p:txBody>
      </p:sp>
    </p:spTree>
    <p:extLst>
      <p:ext uri="{BB962C8B-B14F-4D97-AF65-F5344CB8AC3E}">
        <p14:creationId xmlns:p14="http://schemas.microsoft.com/office/powerpoint/2010/main" val="39558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350896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1096430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s-MX" dirty="0">
              <a:solidFill>
                <a:prstClr val="black">
                  <a:lumMod val="65000"/>
                  <a:lumOff val="35000"/>
                </a:prstClr>
              </a:solidFill>
            </a:endParaRPr>
          </a:p>
        </p:txBody>
      </p:sp>
    </p:spTree>
    <p:extLst>
      <p:ext uri="{BB962C8B-B14F-4D97-AF65-F5344CB8AC3E}">
        <p14:creationId xmlns:p14="http://schemas.microsoft.com/office/powerpoint/2010/main" val="1039428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742020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495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93430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s-MX"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977849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s-MX"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1853030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s-MX"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401580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252111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3417302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684640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2927151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3916719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07272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74246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5072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80605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6494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18920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9300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13349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41534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8170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82109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8021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32336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s-MX"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64230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s-MX"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967107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s-MX"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104958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375669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21/10/2015</a:t>
            </a:fld>
            <a:endParaRPr lang="es-MX"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336746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5DA9DAA-8261-4793-84EC-FF788428CC79}" type="datetimeFigureOut">
              <a:rPr lang="es-MX" smtClean="0">
                <a:solidFill>
                  <a:srgbClr val="895D1D"/>
                </a:solidFill>
              </a:rPr>
              <a:pPr/>
              <a:t>21/10/2015</a:t>
            </a:fld>
            <a:endParaRPr lang="es-MX">
              <a:solidFill>
                <a:srgbClr val="895D1D"/>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solidFill>
                <a:srgbClr val="895D1D"/>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F1DA30-5AFD-4867-9F3F-57BB4CA95FBF}" type="slidenum">
              <a:rPr lang="es-MX" smtClean="0">
                <a:solidFill>
                  <a:srgbClr val="895D1D"/>
                </a:solidFill>
              </a:rPr>
              <a:pPr/>
              <a:t>‹Nº›</a:t>
            </a:fld>
            <a:endParaRPr lang="es-MX">
              <a:solidFill>
                <a:srgbClr val="895D1D"/>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857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5DA9DAA-8261-4793-84EC-FF788428CC79}" type="datetimeFigureOut">
              <a:rPr lang="es-MX" smtClean="0">
                <a:solidFill>
                  <a:srgbClr val="895D1D"/>
                </a:solidFill>
              </a:rPr>
              <a:pPr/>
              <a:t>21/10/2015</a:t>
            </a:fld>
            <a:endParaRPr lang="es-MX">
              <a:solidFill>
                <a:srgbClr val="895D1D"/>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solidFill>
                <a:srgbClr val="895D1D"/>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F1DA30-5AFD-4867-9F3F-57BB4CA95FBF}" type="slidenum">
              <a:rPr lang="es-MX" smtClean="0">
                <a:solidFill>
                  <a:srgbClr val="895D1D"/>
                </a:solidFill>
              </a:rPr>
              <a:pPr/>
              <a:t>‹Nº›</a:t>
            </a:fld>
            <a:endParaRPr lang="es-MX">
              <a:solidFill>
                <a:srgbClr val="895D1D"/>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5649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82239-4E0F-464F-AFBA-902069032DC9}" type="datetimeFigureOut">
              <a:rPr lang="es-MX" smtClean="0">
                <a:solidFill>
                  <a:prstClr val="black">
                    <a:tint val="75000"/>
                  </a:prstClr>
                </a:solidFill>
              </a:rPr>
              <a:pPr/>
              <a:t>21/10/2015</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3F6D3-1734-4268-A6F6-4A2363D1761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66804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http://www.uclm.es/users/higueras/MAM/MAM4_archivos/image008.jp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es.wikipedia.org/wiki/Sima"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es.wikipedia.org/wiki/Filtraci%C3%B3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http://www.uclm.es/users/higueras/MAM/MAM4_archivos/image010.jpg"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http://www.uclm.es/users/higueras/MAM/MAM4_archivos/image009.jp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solidFill>
                  <a:srgbClr val="92D050"/>
                </a:solidFill>
              </a:rPr>
              <a:t>O</a:t>
            </a:r>
            <a:r>
              <a:rPr lang="es-MX" dirty="0" smtClean="0">
                <a:solidFill>
                  <a:srgbClr val="92D050"/>
                </a:solidFill>
              </a:rPr>
              <a:t>rigen del suelo</a:t>
            </a:r>
            <a:endParaRPr lang="es-MX" dirty="0">
              <a:solidFill>
                <a:srgbClr val="92D050"/>
              </a:solidFill>
            </a:endParaRPr>
          </a:p>
        </p:txBody>
      </p:sp>
      <p:sp>
        <p:nvSpPr>
          <p:cNvPr id="3" name="2 Subtítulo"/>
          <p:cNvSpPr>
            <a:spLocks noGrp="1"/>
          </p:cNvSpPr>
          <p:nvPr>
            <p:ph type="subTitle" idx="1"/>
          </p:nvPr>
        </p:nvSpPr>
        <p:spPr/>
        <p:txBody>
          <a:bodyPr/>
          <a:lstStyle/>
          <a:p>
            <a:r>
              <a:rPr lang="es-MX" dirty="0" smtClean="0">
                <a:solidFill>
                  <a:srgbClr val="92D050"/>
                </a:solidFill>
              </a:rPr>
              <a:t>Sustentabilidad en Proyectos Mineros</a:t>
            </a:r>
          </a:p>
          <a:p>
            <a:r>
              <a:rPr lang="es-MX" dirty="0" smtClean="0">
                <a:solidFill>
                  <a:srgbClr val="92D050"/>
                </a:solidFill>
              </a:rPr>
              <a:t>Octubre de 2015</a:t>
            </a:r>
            <a:endParaRPr lang="es-MX" dirty="0">
              <a:solidFill>
                <a:srgbClr val="92D050"/>
              </a:solidFill>
            </a:endParaRPr>
          </a:p>
        </p:txBody>
      </p:sp>
    </p:spTree>
    <p:extLst>
      <p:ext uri="{BB962C8B-B14F-4D97-AF65-F5344CB8AC3E}">
        <p14:creationId xmlns:p14="http://schemas.microsoft.com/office/powerpoint/2010/main" val="824455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908720"/>
            <a:ext cx="7056784" cy="1938992"/>
          </a:xfrm>
          <a:prstGeom prst="rect">
            <a:avLst/>
          </a:prstGeom>
        </p:spPr>
        <p:txBody>
          <a:bodyPr wrap="square">
            <a:spAutoFit/>
          </a:bodyPr>
          <a:lstStyle/>
          <a:p>
            <a:r>
              <a:rPr lang="es-MX" sz="2400" dirty="0">
                <a:solidFill>
                  <a:prstClr val="black"/>
                </a:solidFill>
                <a:latin typeface="Verdana" pitchFamily="34" charset="0"/>
                <a:ea typeface="Verdana" pitchFamily="34" charset="0"/>
                <a:cs typeface="Verdana" pitchFamily="34" charset="0"/>
              </a:rPr>
              <a:t>En las zonas de alta montaña, por encima de determinadas altitudes, en las que ya no llega a desarrollarse vegetación, tenemos un regolito formado por los restos de la meteorización. </a:t>
            </a:r>
          </a:p>
        </p:txBody>
      </p:sp>
      <p:pic>
        <p:nvPicPr>
          <p:cNvPr id="3" name="2 Imagen" descr="Mina_Marte_3"/>
          <p:cNvPicPr/>
          <p:nvPr/>
        </p:nvPicPr>
        <p:blipFill>
          <a:blip r:embed="rId2" cstate="print"/>
          <a:srcRect/>
          <a:stretch>
            <a:fillRect/>
          </a:stretch>
        </p:blipFill>
        <p:spPr bwMode="auto">
          <a:xfrm>
            <a:off x="1979712" y="2876131"/>
            <a:ext cx="2103755" cy="2076450"/>
          </a:xfrm>
          <a:prstGeom prst="rect">
            <a:avLst/>
          </a:prstGeom>
          <a:noFill/>
          <a:ln w="9525">
            <a:noFill/>
            <a:miter lim="800000"/>
            <a:headEnd/>
            <a:tailEnd/>
          </a:ln>
        </p:spPr>
      </p:pic>
      <p:pic>
        <p:nvPicPr>
          <p:cNvPr id="4" name="3 Imagen" descr="Mud_flow"/>
          <p:cNvPicPr/>
          <p:nvPr/>
        </p:nvPicPr>
        <p:blipFill>
          <a:blip r:embed="rId3" cstate="print"/>
          <a:srcRect/>
          <a:stretch>
            <a:fillRect/>
          </a:stretch>
        </p:blipFill>
        <p:spPr bwMode="auto">
          <a:xfrm>
            <a:off x="4572000" y="2866930"/>
            <a:ext cx="1515745" cy="2076450"/>
          </a:xfrm>
          <a:prstGeom prst="rect">
            <a:avLst/>
          </a:prstGeom>
          <a:noFill/>
          <a:ln w="9525">
            <a:noFill/>
            <a:miter lim="800000"/>
            <a:headEnd/>
            <a:tailEnd/>
          </a:ln>
        </p:spPr>
      </p:pic>
      <p:sp>
        <p:nvSpPr>
          <p:cNvPr id="5" name="4 Rectángulo"/>
          <p:cNvSpPr/>
          <p:nvPr/>
        </p:nvSpPr>
        <p:spPr>
          <a:xfrm>
            <a:off x="1316614" y="5373216"/>
            <a:ext cx="6368623" cy="729430"/>
          </a:xfrm>
          <a:prstGeom prst="rect">
            <a:avLst/>
          </a:prstGeom>
        </p:spPr>
        <p:txBody>
          <a:bodyPr wrap="square">
            <a:spAutoFit/>
          </a:bodyPr>
          <a:lstStyle/>
          <a:p>
            <a:pPr indent="450215" algn="just">
              <a:lnSpc>
                <a:spcPct val="115000"/>
              </a:lnSpc>
            </a:pPr>
            <a:r>
              <a:rPr lang="es-ES_tradnl" b="1" dirty="0">
                <a:solidFill>
                  <a:prstClr val="black"/>
                </a:solidFill>
                <a:latin typeface="Times New Roman"/>
                <a:ea typeface="Times New Roman"/>
                <a:cs typeface="Times New Roman"/>
              </a:rPr>
              <a:t>Ejemplos de regolitos en zonas de altura del desierto de Atacama, note el alisado del relieve. Región de Copiapó, Chile.</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769553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1043608" y="620688"/>
            <a:ext cx="7416824" cy="4893647"/>
          </a:xfrm>
          <a:prstGeom prst="rect">
            <a:avLst/>
          </a:prstGeom>
        </p:spPr>
        <p:txBody>
          <a:bodyPr wrap="square">
            <a:spAutoFit/>
          </a:bodyPr>
          <a:lstStyle/>
          <a:p>
            <a:r>
              <a:rPr lang="es-MX" sz="2400" b="1" dirty="0">
                <a:solidFill>
                  <a:prstClr val="black"/>
                </a:solidFill>
                <a:latin typeface="Verdana" panose="020B0604030504040204" pitchFamily="34" charset="0"/>
                <a:ea typeface="Verdana" panose="020B0604030504040204" pitchFamily="34" charset="0"/>
                <a:cs typeface="Verdana" panose="020B0604030504040204" pitchFamily="34" charset="0"/>
              </a:rPr>
              <a:t>Regolito</a:t>
            </a:r>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 es el término general usado para designar la capa de materiales no consolidados, alterados, como fragmentos de roca, granos minerales y todos los otros depósitos superficiales, que descansa sobre roca sólida inalterada. </a:t>
            </a:r>
          </a:p>
          <a:p>
            <a:endPar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Alcanza su máximo desarrollo en los trópicos húmedos, donde se encuentran profundidades de varios centenares de metros de roca alterada. </a:t>
            </a:r>
          </a:p>
          <a:p>
            <a:endPar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Su límite inferior es el frente de meteorización</a:t>
            </a:r>
            <a:endParaRPr lang="es-MX" sz="2400" dirty="0">
              <a:solidFill>
                <a:prstClr val="black"/>
              </a:solidFill>
            </a:endParaRPr>
          </a:p>
        </p:txBody>
      </p:sp>
    </p:spTree>
    <p:extLst>
      <p:ext uri="{BB962C8B-B14F-4D97-AF65-F5344CB8AC3E}">
        <p14:creationId xmlns:p14="http://schemas.microsoft.com/office/powerpoint/2010/main" val="318205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1331640" y="1124744"/>
            <a:ext cx="6984776" cy="4154984"/>
          </a:xfrm>
          <a:prstGeom prst="rect">
            <a:avLst/>
          </a:prstGeom>
        </p:spPr>
        <p:txBody>
          <a:bodyPr wrap="square">
            <a:spAutoFit/>
          </a:bodyPr>
          <a:lstStyle/>
          <a:p>
            <a:r>
              <a:rPr lang="es-MX" dirty="0">
                <a:solidFill>
                  <a:prstClr val="black"/>
                </a:solidFill>
              </a:rPr>
              <a:t> </a:t>
            </a:r>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También se define como regolito la capa continua de material fragmentario, incoherente, producida por impactos </a:t>
            </a:r>
            <a:r>
              <a:rPr lang="es-MX" sz="2400" dirty="0" err="1">
                <a:solidFill>
                  <a:prstClr val="black"/>
                </a:solidFill>
                <a:latin typeface="Verdana" panose="020B0604030504040204" pitchFamily="34" charset="0"/>
                <a:ea typeface="Verdana" panose="020B0604030504040204" pitchFamily="34" charset="0"/>
                <a:cs typeface="Verdana" panose="020B0604030504040204" pitchFamily="34" charset="0"/>
              </a:rPr>
              <a:t>meteoríticos</a:t>
            </a:r>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 que forma normalmente los depósitos superficiales en planetas, satélites y asteroides donde la atmósfera es delgada o ausente; el ejemplo clásico es el regolito lunar, con varios metros de espesor, con componentes que varían desde bloques de tamaño métrico hasta polvo microscópico y partículas de vidrio.</a:t>
            </a:r>
          </a:p>
        </p:txBody>
      </p:sp>
    </p:spTree>
    <p:extLst>
      <p:ext uri="{BB962C8B-B14F-4D97-AF65-F5344CB8AC3E}">
        <p14:creationId xmlns:p14="http://schemas.microsoft.com/office/powerpoint/2010/main" val="32867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908720"/>
            <a:ext cx="7344816" cy="4893647"/>
          </a:xfrm>
          <a:prstGeom prst="rect">
            <a:avLst/>
          </a:prstGeom>
        </p:spPr>
        <p:txBody>
          <a:bodyPr wrap="square">
            <a:spAutoFit/>
          </a:bodyPr>
          <a:lstStyle/>
          <a:p>
            <a:r>
              <a:rPr lang="es-MX" sz="2400" dirty="0">
                <a:solidFill>
                  <a:prstClr val="black"/>
                </a:solidFill>
                <a:latin typeface="Verdana" pitchFamily="34" charset="0"/>
                <a:ea typeface="Verdana" pitchFamily="34" charset="0"/>
                <a:cs typeface="Verdana" pitchFamily="34" charset="0"/>
              </a:rPr>
              <a:t>En condiciones normales, cuando eliminamos el suelo de una porción de terreno, al cabo de unos meses o unos pocos años observamos que comienza a implantarse vegetación, que se forman acumulaciones de tierra, y que los fragmentos de rocas comienzan a redondear sus formas, liberando fragmentos menores.</a:t>
            </a:r>
          </a:p>
          <a:p>
            <a:endParaRPr lang="es-MX" sz="2400" dirty="0">
              <a:solidFill>
                <a:prstClr val="black"/>
              </a:solidFill>
              <a:latin typeface="Verdana" pitchFamily="34" charset="0"/>
              <a:ea typeface="Verdana" pitchFamily="34" charset="0"/>
              <a:cs typeface="Verdana" pitchFamily="34" charset="0"/>
            </a:endParaRPr>
          </a:p>
          <a:p>
            <a:r>
              <a:rPr lang="es-MX" sz="2400" dirty="0">
                <a:solidFill>
                  <a:prstClr val="black"/>
                </a:solidFill>
                <a:latin typeface="Verdana" pitchFamily="34" charset="0"/>
                <a:ea typeface="Verdana" pitchFamily="34" charset="0"/>
                <a:cs typeface="Verdana" pitchFamily="34" charset="0"/>
              </a:rPr>
              <a:t> Es decir, se está formando un regolito, que constituye el punto de partida de la </a:t>
            </a:r>
            <a:r>
              <a:rPr lang="es-MX" sz="2400" dirty="0" err="1">
                <a:solidFill>
                  <a:prstClr val="black"/>
                </a:solidFill>
                <a:latin typeface="Verdana" pitchFamily="34" charset="0"/>
                <a:ea typeface="Verdana" pitchFamily="34" charset="0"/>
                <a:cs typeface="Verdana" pitchFamily="34" charset="0"/>
              </a:rPr>
              <a:t>edafogénesis</a:t>
            </a:r>
            <a:r>
              <a:rPr lang="es-MX" sz="2400" dirty="0">
                <a:solidFill>
                  <a:prstClr val="black"/>
                </a:solidFill>
                <a:latin typeface="Verdana" pitchFamily="34" charset="0"/>
                <a:ea typeface="Verdana" pitchFamily="34" charset="0"/>
                <a:cs typeface="Verdana" pitchFamily="34" charset="0"/>
              </a:rPr>
              <a:t>, es decir la formación de un suelo.</a:t>
            </a:r>
          </a:p>
          <a:p>
            <a:endParaRPr lang="es-MX" sz="2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99789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476672"/>
            <a:ext cx="7056784" cy="5262979"/>
          </a:xfrm>
          <a:prstGeom prst="rect">
            <a:avLst/>
          </a:prstGeom>
        </p:spPr>
        <p:txBody>
          <a:bodyPr wrap="square">
            <a:spAutoFit/>
          </a:bodyPr>
          <a:lstStyle/>
          <a:p>
            <a:r>
              <a:rPr lang="es-ES" sz="2400" b="1" dirty="0" err="1">
                <a:solidFill>
                  <a:srgbClr val="55347F"/>
                </a:solidFill>
                <a:latin typeface="Verdana" panose="020B0604030504040204" pitchFamily="34" charset="0"/>
                <a:ea typeface="Verdana" panose="020B0604030504040204" pitchFamily="34" charset="0"/>
                <a:cs typeface="Verdana" panose="020B0604030504040204" pitchFamily="34" charset="0"/>
              </a:rPr>
              <a:t>edafogénesis</a:t>
            </a:r>
            <a:r>
              <a:rPr lang="es-ES" sz="2400" b="1" dirty="0">
                <a:solidFill>
                  <a:srgbClr val="55347F"/>
                </a:solidFill>
                <a:latin typeface="Verdana" panose="020B0604030504040204" pitchFamily="34" charset="0"/>
                <a:ea typeface="Verdana" panose="020B0604030504040204" pitchFamily="34" charset="0"/>
                <a:cs typeface="Verdana" panose="020B0604030504040204" pitchFamily="34" charset="0"/>
              </a:rPr>
              <a:t>.</a:t>
            </a:r>
          </a:p>
          <a:p>
            <a:pPr algn="just"/>
            <a:r>
              <a:rPr lang="es-ES" sz="2400" dirty="0">
                <a:solidFill>
                  <a:srgbClr val="000000"/>
                </a:solidFill>
                <a:latin typeface="Verdana" panose="020B0604030504040204" pitchFamily="34" charset="0"/>
                <a:ea typeface="Verdana" panose="020B0604030504040204" pitchFamily="34" charset="0"/>
                <a:cs typeface="Verdana" panose="020B0604030504040204" pitchFamily="34" charset="0"/>
              </a:rPr>
              <a:t>(Del gr. </a:t>
            </a:r>
            <a:r>
              <a:rPr lang="es-ES" sz="240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edafo</a:t>
            </a:r>
            <a:r>
              <a:rPr lang="es-E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s-ES" sz="2400" dirty="0">
                <a:solidFill>
                  <a:srgbClr val="000000"/>
                </a:solidFill>
                <a:latin typeface="Verdana" panose="020B0604030504040204" pitchFamily="34" charset="0"/>
                <a:ea typeface="Verdana" panose="020B0604030504040204" pitchFamily="34" charset="0"/>
                <a:cs typeface="Verdana" panose="020B0604030504040204" pitchFamily="34" charset="0"/>
              </a:rPr>
              <a:t>'suelo', y -génesis</a:t>
            </a:r>
            <a:r>
              <a:rPr lang="es-E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lgn="just"/>
            <a:endParaRPr lang="es-E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r>
              <a:rPr lang="es-E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Proceso </a:t>
            </a:r>
            <a:r>
              <a:rPr lang="es-ES" sz="2400" dirty="0">
                <a:solidFill>
                  <a:srgbClr val="000000"/>
                </a:solidFill>
                <a:latin typeface="Verdana" panose="020B0604030504040204" pitchFamily="34" charset="0"/>
                <a:ea typeface="Verdana" panose="020B0604030504040204" pitchFamily="34" charset="0"/>
                <a:cs typeface="Verdana" panose="020B0604030504040204" pitchFamily="34" charset="0"/>
              </a:rPr>
              <a:t>de formación y evolución de un suelo. [Edafología] Conjunto de procesos que intervienen en la evolución progresiva de un sustrato rocoso hasta la configuración de un determinado tipo de suelo. </a:t>
            </a:r>
            <a:endParaRPr lang="es-E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endParaRPr lang="es-E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r>
              <a:rPr lang="es-E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Es </a:t>
            </a:r>
            <a:r>
              <a:rPr lang="es-ES" sz="2400" dirty="0">
                <a:solidFill>
                  <a:srgbClr val="000000"/>
                </a:solidFill>
                <a:latin typeface="Verdana" panose="020B0604030504040204" pitchFamily="34" charset="0"/>
                <a:ea typeface="Verdana" panose="020B0604030504040204" pitchFamily="34" charset="0"/>
                <a:cs typeface="Verdana" panose="020B0604030504040204" pitchFamily="34" charset="0"/>
              </a:rPr>
              <a:t>un fenómeno complejo mediante el cual se generan toda una serie de procesos fisicoquímicos y biológicos que favorecen la alteración y disgregación de las rocas superficiales ( roca madre</a:t>
            </a:r>
            <a:r>
              <a:rPr lang="es-E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s-E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41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2204864"/>
            <a:ext cx="6336704" cy="3785652"/>
          </a:xfrm>
          <a:prstGeom prst="rect">
            <a:avLst/>
          </a:prstGeom>
        </p:spPr>
        <p:txBody>
          <a:bodyPr wrap="square">
            <a:spAutoFit/>
          </a:bodyPr>
          <a:lstStyle/>
          <a:p>
            <a:r>
              <a:rPr lang="es-MX" sz="2400" dirty="0">
                <a:solidFill>
                  <a:prstClr val="black"/>
                </a:solidFill>
                <a:latin typeface="Verdana" pitchFamily="34" charset="0"/>
                <a:ea typeface="Verdana" pitchFamily="34" charset="0"/>
                <a:cs typeface="Verdana" pitchFamily="34" charset="0"/>
              </a:rPr>
              <a:t>•        El más superficial, u “Horizonte A” que se forma como consecuencia de la implantación de vegetación sobre el regolito: la actividad de las raíces, la acumulación de los restos vegetales, la actividad animal (lombrices, insectos u otros animales excavadores), así como por la acumulación en esta zona de los productos de la meteorización superficial (arcillas, cuarzo).</a:t>
            </a:r>
          </a:p>
        </p:txBody>
      </p:sp>
      <p:sp>
        <p:nvSpPr>
          <p:cNvPr id="3" name="Rectángulo 2"/>
          <p:cNvSpPr/>
          <p:nvPr/>
        </p:nvSpPr>
        <p:spPr>
          <a:xfrm>
            <a:off x="1403648" y="620688"/>
            <a:ext cx="6120680" cy="1200329"/>
          </a:xfrm>
          <a:prstGeom prst="rect">
            <a:avLst/>
          </a:prstGeom>
        </p:spPr>
        <p:txBody>
          <a:bodyPr wrap="square">
            <a:spAutoFit/>
          </a:bodyPr>
          <a:lstStyle/>
          <a:p>
            <a:pPr lvl="0"/>
            <a:r>
              <a:rPr lang="es-MX" sz="2400" dirty="0">
                <a:solidFill>
                  <a:prstClr val="black"/>
                </a:solidFill>
                <a:latin typeface="Verdana" pitchFamily="34" charset="0"/>
                <a:ea typeface="Verdana" pitchFamily="34" charset="0"/>
                <a:cs typeface="Verdana" pitchFamily="34" charset="0"/>
              </a:rPr>
              <a:t>En la </a:t>
            </a:r>
            <a:r>
              <a:rPr lang="es-MX" sz="2400" dirty="0" err="1">
                <a:solidFill>
                  <a:prstClr val="black"/>
                </a:solidFill>
                <a:latin typeface="Verdana" pitchFamily="34" charset="0"/>
                <a:ea typeface="Verdana" pitchFamily="34" charset="0"/>
                <a:cs typeface="Verdana" pitchFamily="34" charset="0"/>
              </a:rPr>
              <a:t>edafogénesis</a:t>
            </a:r>
            <a:r>
              <a:rPr lang="es-MX" sz="2400" dirty="0">
                <a:solidFill>
                  <a:prstClr val="black"/>
                </a:solidFill>
                <a:latin typeface="Verdana" pitchFamily="34" charset="0"/>
                <a:ea typeface="Verdana" pitchFamily="34" charset="0"/>
                <a:cs typeface="Verdana" pitchFamily="34" charset="0"/>
              </a:rPr>
              <a:t>, el primer proceso que tiene lugar es la diferenciación de dos horizontes:</a:t>
            </a:r>
          </a:p>
        </p:txBody>
      </p:sp>
    </p:spTree>
    <p:extLst>
      <p:ext uri="{BB962C8B-B14F-4D97-AF65-F5344CB8AC3E}">
        <p14:creationId xmlns:p14="http://schemas.microsoft.com/office/powerpoint/2010/main" val="1514377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1509088"/>
            <a:ext cx="6048672" cy="3416320"/>
          </a:xfrm>
          <a:prstGeom prst="rect">
            <a:avLst/>
          </a:prstGeom>
        </p:spPr>
        <p:txBody>
          <a:bodyPr wrap="square">
            <a:spAutoFit/>
          </a:bodyPr>
          <a:lstStyle/>
          <a:p>
            <a:r>
              <a:rPr lang="es-MX" sz="2400" dirty="0">
                <a:solidFill>
                  <a:prstClr val="black"/>
                </a:solidFill>
                <a:latin typeface="Verdana" pitchFamily="34" charset="0"/>
                <a:ea typeface="Verdana" pitchFamily="34" charset="0"/>
                <a:cs typeface="Verdana" pitchFamily="34" charset="0"/>
              </a:rPr>
              <a:t>•        El otro horizonte que se forma es el denominado “Horizonte C”, más profundo, en contacto directo con la roca más o menos meteorizada del sustrato, y compuesto mayoritariamente por fragmentos de ésta, acompañados por productos poco evolucionados de su meteorización.</a:t>
            </a:r>
          </a:p>
        </p:txBody>
      </p:sp>
    </p:spTree>
    <p:extLst>
      <p:ext uri="{BB962C8B-B14F-4D97-AF65-F5344CB8AC3E}">
        <p14:creationId xmlns:p14="http://schemas.microsoft.com/office/powerpoint/2010/main" val="2223922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1844824"/>
            <a:ext cx="5976664" cy="2677656"/>
          </a:xfrm>
          <a:prstGeom prst="rect">
            <a:avLst/>
          </a:prstGeom>
        </p:spPr>
        <p:txBody>
          <a:bodyPr wrap="square">
            <a:spAutoFit/>
          </a:bodyPr>
          <a:lstStyle/>
          <a:p>
            <a:r>
              <a:rPr lang="es-MX" sz="2400" dirty="0">
                <a:solidFill>
                  <a:prstClr val="black"/>
                </a:solidFill>
                <a:latin typeface="Verdana" pitchFamily="34" charset="0"/>
                <a:ea typeface="Verdana" pitchFamily="34" charset="0"/>
                <a:cs typeface="Verdana" pitchFamily="34" charset="0"/>
              </a:rPr>
              <a:t>Estos suelos primitivos AC son característicos de áreas sometidas a fuerte erosión, en las que no da tiempo al desarrollo de un suelo completamente estructurado, aunque también pueden tratarse de suelos jóvenes, en formación.</a:t>
            </a:r>
          </a:p>
        </p:txBody>
      </p:sp>
    </p:spTree>
    <p:extLst>
      <p:ext uri="{BB962C8B-B14F-4D97-AF65-F5344CB8AC3E}">
        <p14:creationId xmlns:p14="http://schemas.microsoft.com/office/powerpoint/2010/main" val="412089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836712"/>
            <a:ext cx="6912768" cy="5632311"/>
          </a:xfrm>
          <a:prstGeom prst="rect">
            <a:avLst/>
          </a:prstGeom>
        </p:spPr>
        <p:txBody>
          <a:bodyPr wrap="square">
            <a:spAutoFit/>
          </a:bodyPr>
          <a:lstStyle/>
          <a:p>
            <a:r>
              <a:rPr lang="es-MX" sz="2400" dirty="0">
                <a:solidFill>
                  <a:prstClr val="black"/>
                </a:solidFill>
                <a:latin typeface="Verdana" pitchFamily="34" charset="0"/>
                <a:ea typeface="Verdana" pitchFamily="34" charset="0"/>
                <a:cs typeface="Verdana" pitchFamily="34" charset="0"/>
              </a:rPr>
              <a:t>Cuando el suelo evoluciona durante un periodo de tiempo lo suficientemente largo se forma un nuevo horizonte:</a:t>
            </a:r>
          </a:p>
          <a:p>
            <a:endParaRPr lang="es-MX" sz="2400" dirty="0">
              <a:solidFill>
                <a:prstClr val="black"/>
              </a:solidFill>
              <a:latin typeface="Verdana" pitchFamily="34" charset="0"/>
              <a:ea typeface="Verdana" pitchFamily="34" charset="0"/>
              <a:cs typeface="Verdana" pitchFamily="34" charset="0"/>
            </a:endParaRPr>
          </a:p>
          <a:p>
            <a:r>
              <a:rPr lang="es-MX" sz="2400" dirty="0">
                <a:solidFill>
                  <a:prstClr val="black"/>
                </a:solidFill>
                <a:latin typeface="Verdana" pitchFamily="34" charset="0"/>
                <a:ea typeface="Verdana" pitchFamily="34" charset="0"/>
                <a:cs typeface="Verdana" pitchFamily="34" charset="0"/>
              </a:rPr>
              <a:t>•        “Horizonte B” o de acumulación. Esta capa del suelo se origina como consecuencia de los procesos de intercambio que se producen entre los horizontes A y C: la migración de aguas, tanto descendentes (de infiltración de aguas de lluvia) como ascendentes (capilaridad, gradiente de humedad), hace que llegue a individualizarse este horizonte caracterizado por la acumulación de precipitados salinos (carbonatos, sulfatos).</a:t>
            </a:r>
          </a:p>
        </p:txBody>
      </p:sp>
    </p:spTree>
    <p:extLst>
      <p:ext uri="{BB962C8B-B14F-4D97-AF65-F5344CB8AC3E}">
        <p14:creationId xmlns:p14="http://schemas.microsoft.com/office/powerpoint/2010/main" val="1752401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33591" y="476672"/>
            <a:ext cx="6912768" cy="1631216"/>
          </a:xfrm>
          <a:prstGeom prst="rect">
            <a:avLst/>
          </a:prstGeom>
        </p:spPr>
        <p:txBody>
          <a:bodyPr wrap="square">
            <a:spAutoFit/>
          </a:bodyPr>
          <a:lstStyle/>
          <a:p>
            <a:r>
              <a:rPr lang="es-MX" sz="2000" dirty="0">
                <a:solidFill>
                  <a:prstClr val="black"/>
                </a:solidFill>
                <a:latin typeface="Verdana" pitchFamily="34" charset="0"/>
                <a:ea typeface="Verdana" pitchFamily="34" charset="0"/>
                <a:cs typeface="Verdana" pitchFamily="34" charset="0"/>
              </a:rPr>
              <a:t>Estos tres horizontes son los básicos y fundamentales que podremos encontrar en la mayor parte de los suelos comunes. En mayor detalle, es posible identificar otros horizontes, o subdividir éstos, pero no vamos a entrar en estos aspectos.</a:t>
            </a:r>
          </a:p>
        </p:txBody>
      </p:sp>
      <p:pic>
        <p:nvPicPr>
          <p:cNvPr id="3" name="2 Imagen" descr="http://www.uclm.es/users/higueras/MAM/MAM4_archivos/image008.jpg"/>
          <p:cNvPicPr/>
          <p:nvPr/>
        </p:nvPicPr>
        <p:blipFill>
          <a:blip r:embed="rId2" r:link="rId3" cstate="print"/>
          <a:srcRect/>
          <a:stretch>
            <a:fillRect/>
          </a:stretch>
        </p:blipFill>
        <p:spPr bwMode="auto">
          <a:xfrm>
            <a:off x="2411760" y="2257424"/>
            <a:ext cx="3816424" cy="2827759"/>
          </a:xfrm>
          <a:prstGeom prst="rect">
            <a:avLst/>
          </a:prstGeom>
          <a:noFill/>
          <a:ln w="9525">
            <a:noFill/>
            <a:miter lim="800000"/>
            <a:headEnd/>
            <a:tailEnd/>
          </a:ln>
        </p:spPr>
      </p:pic>
      <p:sp>
        <p:nvSpPr>
          <p:cNvPr id="4" name="3 Rectángulo"/>
          <p:cNvSpPr/>
          <p:nvPr/>
        </p:nvSpPr>
        <p:spPr>
          <a:xfrm>
            <a:off x="1033591" y="5373216"/>
            <a:ext cx="7138809" cy="410882"/>
          </a:xfrm>
          <a:prstGeom prst="rect">
            <a:avLst/>
          </a:prstGeom>
        </p:spPr>
        <p:txBody>
          <a:bodyPr wrap="square">
            <a:spAutoFit/>
          </a:bodyPr>
          <a:lstStyle/>
          <a:p>
            <a:pPr algn="ctr">
              <a:lnSpc>
                <a:spcPct val="115000"/>
              </a:lnSpc>
            </a:pPr>
            <a:r>
              <a:rPr lang="es-ES_tradnl" b="1" dirty="0">
                <a:solidFill>
                  <a:prstClr val="black"/>
                </a:solidFill>
                <a:latin typeface="Times New Roman"/>
                <a:ea typeface="Times New Roman"/>
                <a:cs typeface="Times New Roman"/>
              </a:rPr>
              <a:t>Esquema mostrando el proceso evolutivo de formación de un suelo.</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862609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14479" y="-523097"/>
            <a:ext cx="8229600" cy="1600200"/>
          </a:xfrm>
        </p:spPr>
        <p:txBody>
          <a:bodyPr/>
          <a:lstStyle/>
          <a:p>
            <a:pPr eaLnBrk="1" hangingPunct="1"/>
            <a:r>
              <a:rPr lang="es-ES" sz="4400" b="1" dirty="0" smtClean="0"/>
              <a:t>COMPOSICIÓN DEL SUELO</a:t>
            </a:r>
          </a:p>
        </p:txBody>
      </p:sp>
      <p:pic>
        <p:nvPicPr>
          <p:cNvPr id="5" name="Picture 2" descr="IntStrUOregon"/>
          <p:cNvPicPr>
            <a:picLocks noChangeAspect="1" noChangeArrowheads="1"/>
          </p:cNvPicPr>
          <p:nvPr/>
        </p:nvPicPr>
        <p:blipFill>
          <a:blip r:embed="rId2"/>
          <a:srcRect/>
          <a:stretch>
            <a:fillRect/>
          </a:stretch>
        </p:blipFill>
        <p:spPr bwMode="auto">
          <a:xfrm>
            <a:off x="285720" y="1071546"/>
            <a:ext cx="5640387" cy="5905500"/>
          </a:xfrm>
          <a:prstGeom prst="rect">
            <a:avLst/>
          </a:prstGeom>
          <a:noFill/>
          <a:ln w="9525">
            <a:noFill/>
            <a:miter lim="800000"/>
            <a:headEnd/>
            <a:tailEnd/>
          </a:ln>
        </p:spPr>
      </p:pic>
      <p:grpSp>
        <p:nvGrpSpPr>
          <p:cNvPr id="6" name="Group 3"/>
          <p:cNvGrpSpPr>
            <a:grpSpLocks/>
          </p:cNvGrpSpPr>
          <p:nvPr/>
        </p:nvGrpSpPr>
        <p:grpSpPr bwMode="auto">
          <a:xfrm>
            <a:off x="3133695" y="1328721"/>
            <a:ext cx="5795962" cy="889000"/>
            <a:chOff x="2109" y="1026"/>
            <a:chExt cx="3651" cy="560"/>
          </a:xfrm>
        </p:grpSpPr>
        <p:sp>
          <p:nvSpPr>
            <p:cNvPr id="7" name="Line 4"/>
            <p:cNvSpPr>
              <a:spLocks noChangeShapeType="1"/>
            </p:cNvSpPr>
            <p:nvPr/>
          </p:nvSpPr>
          <p:spPr bwMode="auto">
            <a:xfrm>
              <a:off x="2109" y="1298"/>
              <a:ext cx="1860" cy="0"/>
            </a:xfrm>
            <a:prstGeom prst="line">
              <a:avLst/>
            </a:prstGeom>
            <a:noFill/>
            <a:ln w="9525">
              <a:solidFill>
                <a:srgbClr val="FF0000"/>
              </a:solidFill>
              <a:round/>
              <a:headEnd/>
              <a:tailEnd type="triangle" w="med" len="med"/>
            </a:ln>
          </p:spPr>
          <p:txBody>
            <a:bodyPr/>
            <a:lstStyle/>
            <a:p>
              <a:endParaRPr lang="es-ES"/>
            </a:p>
          </p:txBody>
        </p:sp>
        <p:sp>
          <p:nvSpPr>
            <p:cNvPr id="8" name="Text Box 5"/>
            <p:cNvSpPr txBox="1">
              <a:spLocks noChangeArrowheads="1"/>
            </p:cNvSpPr>
            <p:nvPr/>
          </p:nvSpPr>
          <p:spPr bwMode="auto">
            <a:xfrm>
              <a:off x="3969" y="1026"/>
              <a:ext cx="1791" cy="560"/>
            </a:xfrm>
            <a:prstGeom prst="rect">
              <a:avLst/>
            </a:prstGeom>
            <a:noFill/>
            <a:ln w="9525">
              <a:noFill/>
              <a:miter lim="800000"/>
              <a:headEnd/>
              <a:tailEnd/>
            </a:ln>
          </p:spPr>
          <p:txBody>
            <a:bodyPr>
              <a:spAutoFit/>
            </a:bodyPr>
            <a:lstStyle/>
            <a:p>
              <a:pPr algn="ctr">
                <a:lnSpc>
                  <a:spcPct val="110000"/>
                </a:lnSpc>
                <a:spcBef>
                  <a:spcPct val="50000"/>
                </a:spcBef>
              </a:pPr>
              <a:r>
                <a:rPr lang="en-US" b="1">
                  <a:latin typeface="Verdana" pitchFamily="34" charset="0"/>
                </a:rPr>
                <a:t>Corteza</a:t>
              </a:r>
            </a:p>
            <a:p>
              <a:pPr algn="ctr">
                <a:lnSpc>
                  <a:spcPct val="110000"/>
                </a:lnSpc>
                <a:spcBef>
                  <a:spcPct val="50000"/>
                </a:spcBef>
              </a:pPr>
              <a:r>
                <a:rPr lang="en-US" sz="1200" b="1">
                  <a:latin typeface="Verdana" pitchFamily="34" charset="0"/>
                </a:rPr>
                <a:t>65% SiO</a:t>
              </a:r>
              <a:r>
                <a:rPr lang="en-US" sz="1200" b="1" baseline="-25000">
                  <a:latin typeface="Verdana" pitchFamily="34" charset="0"/>
                </a:rPr>
                <a:t>2</a:t>
              </a:r>
              <a:r>
                <a:rPr lang="en-US" sz="1200" b="1">
                  <a:latin typeface="Verdana" pitchFamily="34" charset="0"/>
                </a:rPr>
                <a:t>, 10% Al</a:t>
              </a:r>
              <a:r>
                <a:rPr lang="en-US" sz="1200" b="1" baseline="-25000">
                  <a:latin typeface="Verdana" pitchFamily="34" charset="0"/>
                </a:rPr>
                <a:t>2</a:t>
              </a:r>
              <a:r>
                <a:rPr lang="en-US" sz="1200" b="1">
                  <a:latin typeface="Verdana" pitchFamily="34" charset="0"/>
                </a:rPr>
                <a:t>O</a:t>
              </a:r>
              <a:r>
                <a:rPr lang="en-US" sz="1200" b="1" baseline="-25000">
                  <a:latin typeface="Verdana" pitchFamily="34" charset="0"/>
                </a:rPr>
                <a:t>3</a:t>
              </a:r>
              <a:r>
                <a:rPr lang="en-US" sz="1200" b="1">
                  <a:latin typeface="Verdana" pitchFamily="34" charset="0"/>
                </a:rPr>
                <a:t>, 10% Na</a:t>
              </a:r>
              <a:r>
                <a:rPr lang="en-US" sz="1200" b="1" baseline="-25000">
                  <a:latin typeface="Verdana" pitchFamily="34" charset="0"/>
                </a:rPr>
                <a:t>2</a:t>
              </a:r>
              <a:r>
                <a:rPr lang="en-US" sz="1200" b="1">
                  <a:latin typeface="Verdana" pitchFamily="34" charset="0"/>
                </a:rPr>
                <a:t>O+K</a:t>
              </a:r>
              <a:r>
                <a:rPr lang="en-US" sz="1200" b="1" baseline="-25000">
                  <a:latin typeface="Verdana" pitchFamily="34" charset="0"/>
                </a:rPr>
                <a:t>2</a:t>
              </a:r>
              <a:r>
                <a:rPr lang="en-US" sz="1200" b="1">
                  <a:latin typeface="Verdana" pitchFamily="34" charset="0"/>
                </a:rPr>
                <a:t>O, 10%FeO, 5%MgO</a:t>
              </a:r>
              <a:endParaRPr lang="en-US" sz="1200" b="1" baseline="-25000">
                <a:latin typeface="Verdana" pitchFamily="34" charset="0"/>
              </a:endParaRPr>
            </a:p>
          </p:txBody>
        </p:sp>
      </p:grpSp>
      <p:grpSp>
        <p:nvGrpSpPr>
          <p:cNvPr id="9" name="Group 6"/>
          <p:cNvGrpSpPr>
            <a:grpSpLocks/>
          </p:cNvGrpSpPr>
          <p:nvPr/>
        </p:nvGrpSpPr>
        <p:grpSpPr bwMode="auto">
          <a:xfrm>
            <a:off x="3133695" y="2265346"/>
            <a:ext cx="5795962" cy="889000"/>
            <a:chOff x="2109" y="1616"/>
            <a:chExt cx="3651" cy="560"/>
          </a:xfrm>
        </p:grpSpPr>
        <p:sp>
          <p:nvSpPr>
            <p:cNvPr id="10" name="Line 7"/>
            <p:cNvSpPr>
              <a:spLocks noChangeShapeType="1"/>
            </p:cNvSpPr>
            <p:nvPr/>
          </p:nvSpPr>
          <p:spPr bwMode="auto">
            <a:xfrm>
              <a:off x="2109" y="1888"/>
              <a:ext cx="1860" cy="0"/>
            </a:xfrm>
            <a:prstGeom prst="line">
              <a:avLst/>
            </a:prstGeom>
            <a:noFill/>
            <a:ln w="9525">
              <a:solidFill>
                <a:srgbClr val="FF0000"/>
              </a:solidFill>
              <a:round/>
              <a:headEnd/>
              <a:tailEnd type="triangle" w="med" len="med"/>
            </a:ln>
          </p:spPr>
          <p:txBody>
            <a:bodyPr/>
            <a:lstStyle/>
            <a:p>
              <a:endParaRPr lang="es-ES"/>
            </a:p>
          </p:txBody>
        </p:sp>
        <p:sp>
          <p:nvSpPr>
            <p:cNvPr id="11" name="Text Box 8"/>
            <p:cNvSpPr txBox="1">
              <a:spLocks noChangeArrowheads="1"/>
            </p:cNvSpPr>
            <p:nvPr/>
          </p:nvSpPr>
          <p:spPr bwMode="auto">
            <a:xfrm>
              <a:off x="3969" y="1616"/>
              <a:ext cx="1791" cy="560"/>
            </a:xfrm>
            <a:prstGeom prst="rect">
              <a:avLst/>
            </a:prstGeom>
            <a:noFill/>
            <a:ln w="9525">
              <a:noFill/>
              <a:miter lim="800000"/>
              <a:headEnd/>
              <a:tailEnd/>
            </a:ln>
          </p:spPr>
          <p:txBody>
            <a:bodyPr>
              <a:spAutoFit/>
            </a:bodyPr>
            <a:lstStyle/>
            <a:p>
              <a:pPr algn="ctr">
                <a:lnSpc>
                  <a:spcPct val="110000"/>
                </a:lnSpc>
                <a:spcBef>
                  <a:spcPct val="50000"/>
                </a:spcBef>
              </a:pPr>
              <a:r>
                <a:rPr lang="en-US" b="1">
                  <a:latin typeface="Verdana" pitchFamily="34" charset="0"/>
                </a:rPr>
                <a:t>Manto</a:t>
              </a:r>
            </a:p>
            <a:p>
              <a:pPr algn="ctr">
                <a:lnSpc>
                  <a:spcPct val="110000"/>
                </a:lnSpc>
                <a:spcBef>
                  <a:spcPct val="50000"/>
                </a:spcBef>
              </a:pPr>
              <a:r>
                <a:rPr lang="en-US" sz="1200" b="1">
                  <a:latin typeface="Verdana" pitchFamily="34" charset="0"/>
                </a:rPr>
                <a:t>40% SiO</a:t>
              </a:r>
              <a:r>
                <a:rPr lang="en-US" sz="1200" b="1" baseline="-25000">
                  <a:latin typeface="Verdana" pitchFamily="34" charset="0"/>
                </a:rPr>
                <a:t>2</a:t>
              </a:r>
              <a:r>
                <a:rPr lang="en-US" sz="1200" b="1">
                  <a:latin typeface="Verdana" pitchFamily="34" charset="0"/>
                </a:rPr>
                <a:t>, 10% Al</a:t>
              </a:r>
              <a:r>
                <a:rPr lang="en-US" sz="1200" b="1" baseline="-25000">
                  <a:latin typeface="Verdana" pitchFamily="34" charset="0"/>
                </a:rPr>
                <a:t>2</a:t>
              </a:r>
              <a:r>
                <a:rPr lang="en-US" sz="1200" b="1">
                  <a:latin typeface="Verdana" pitchFamily="34" charset="0"/>
                </a:rPr>
                <a:t>O</a:t>
              </a:r>
              <a:r>
                <a:rPr lang="en-US" sz="1200" b="1" baseline="-25000">
                  <a:latin typeface="Verdana" pitchFamily="34" charset="0"/>
                </a:rPr>
                <a:t>3</a:t>
              </a:r>
              <a:r>
                <a:rPr lang="en-US" sz="1200" b="1">
                  <a:latin typeface="Verdana" pitchFamily="34" charset="0"/>
                </a:rPr>
                <a:t>, 1% Na</a:t>
              </a:r>
              <a:r>
                <a:rPr lang="en-US" sz="1200" b="1" baseline="-25000">
                  <a:latin typeface="Verdana" pitchFamily="34" charset="0"/>
                </a:rPr>
                <a:t>2</a:t>
              </a:r>
              <a:r>
                <a:rPr lang="en-US" sz="1200" b="1">
                  <a:latin typeface="Verdana" pitchFamily="34" charset="0"/>
                </a:rPr>
                <a:t>O+K</a:t>
              </a:r>
              <a:r>
                <a:rPr lang="en-US" sz="1200" b="1" baseline="-25000">
                  <a:latin typeface="Verdana" pitchFamily="34" charset="0"/>
                </a:rPr>
                <a:t>2</a:t>
              </a:r>
              <a:r>
                <a:rPr lang="en-US" sz="1200" b="1">
                  <a:latin typeface="Verdana" pitchFamily="34" charset="0"/>
                </a:rPr>
                <a:t>O, 25%FeO, 30%MgO</a:t>
              </a:r>
              <a:endParaRPr lang="en-US" sz="1200" b="1" baseline="-25000">
                <a:latin typeface="Verdana" pitchFamily="34" charset="0"/>
              </a:endParaRPr>
            </a:p>
          </p:txBody>
        </p:sp>
      </p:grpSp>
      <p:sp>
        <p:nvSpPr>
          <p:cNvPr id="12" name="Text Box 9"/>
          <p:cNvSpPr txBox="1">
            <a:spLocks noChangeArrowheads="1"/>
          </p:cNvSpPr>
          <p:nvPr/>
        </p:nvSpPr>
        <p:spPr bwMode="auto">
          <a:xfrm>
            <a:off x="5941982" y="4495784"/>
            <a:ext cx="2916238" cy="2017712"/>
          </a:xfrm>
          <a:prstGeom prst="rect">
            <a:avLst/>
          </a:prstGeom>
          <a:noFill/>
          <a:ln w="9525">
            <a:noFill/>
            <a:miter lim="800000"/>
            <a:headEnd/>
            <a:tailEnd/>
          </a:ln>
        </p:spPr>
        <p:txBody>
          <a:bodyPr>
            <a:spAutoFit/>
          </a:bodyPr>
          <a:lstStyle/>
          <a:p>
            <a:pPr algn="ctr">
              <a:spcBef>
                <a:spcPct val="50000"/>
              </a:spcBef>
            </a:pPr>
            <a:r>
              <a:rPr lang="en-US" b="1">
                <a:solidFill>
                  <a:srgbClr val="FF3300"/>
                </a:solidFill>
              </a:rPr>
              <a:t>ELEMENTOS QUIMICOS</a:t>
            </a:r>
          </a:p>
          <a:p>
            <a:pPr algn="ctr">
              <a:spcBef>
                <a:spcPct val="50000"/>
              </a:spcBef>
            </a:pPr>
            <a:r>
              <a:rPr lang="en-US" b="1">
                <a:solidFill>
                  <a:srgbClr val="FF3300"/>
                </a:solidFill>
                <a:sym typeface="Symbol" pitchFamily="18" charset="2"/>
              </a:rPr>
              <a:t></a:t>
            </a:r>
          </a:p>
          <a:p>
            <a:pPr algn="ctr">
              <a:spcBef>
                <a:spcPct val="50000"/>
              </a:spcBef>
            </a:pPr>
            <a:r>
              <a:rPr lang="en-US" b="1">
                <a:solidFill>
                  <a:srgbClr val="FF3300"/>
                </a:solidFill>
              </a:rPr>
              <a:t>MINERALES</a:t>
            </a:r>
          </a:p>
          <a:p>
            <a:pPr algn="ctr">
              <a:spcBef>
                <a:spcPct val="50000"/>
              </a:spcBef>
            </a:pPr>
            <a:r>
              <a:rPr lang="en-US" b="1">
                <a:solidFill>
                  <a:srgbClr val="FF3300"/>
                </a:solidFill>
                <a:sym typeface="Symbol" pitchFamily="18" charset="2"/>
              </a:rPr>
              <a:t></a:t>
            </a:r>
            <a:endParaRPr lang="en-US" b="1">
              <a:solidFill>
                <a:srgbClr val="FF3300"/>
              </a:solidFill>
            </a:endParaRPr>
          </a:p>
          <a:p>
            <a:pPr algn="ctr">
              <a:spcBef>
                <a:spcPct val="50000"/>
              </a:spcBef>
            </a:pPr>
            <a:r>
              <a:rPr lang="en-US" b="1">
                <a:solidFill>
                  <a:srgbClr val="FF3300"/>
                </a:solidFill>
              </a:rPr>
              <a:t>ROCAS</a:t>
            </a:r>
          </a:p>
        </p:txBody>
      </p:sp>
      <p:sp>
        <p:nvSpPr>
          <p:cNvPr id="13" name="Text Box 10"/>
          <p:cNvSpPr txBox="1">
            <a:spLocks noChangeArrowheads="1"/>
          </p:cNvSpPr>
          <p:nvPr/>
        </p:nvSpPr>
        <p:spPr bwMode="auto">
          <a:xfrm>
            <a:off x="6013420" y="3200384"/>
            <a:ext cx="2808287" cy="1144587"/>
          </a:xfrm>
          <a:prstGeom prst="rect">
            <a:avLst/>
          </a:prstGeom>
          <a:noFill/>
          <a:ln w="9525">
            <a:noFill/>
            <a:miter lim="800000"/>
            <a:headEnd/>
            <a:tailEnd/>
          </a:ln>
        </p:spPr>
        <p:txBody>
          <a:bodyPr>
            <a:spAutoFit/>
          </a:bodyPr>
          <a:lstStyle/>
          <a:p>
            <a:pPr algn="ctr">
              <a:spcBef>
                <a:spcPct val="50000"/>
              </a:spcBef>
            </a:pPr>
            <a:r>
              <a:rPr lang="en-US" sz="2300" b="1">
                <a:solidFill>
                  <a:schemeClr val="tx2"/>
                </a:solidFill>
              </a:rPr>
              <a:t>En qué materiales están contenidos estos elementos?</a:t>
            </a:r>
          </a:p>
        </p:txBody>
      </p:sp>
    </p:spTree>
    <p:extLst>
      <p:ext uri="{BB962C8B-B14F-4D97-AF65-F5344CB8AC3E}">
        <p14:creationId xmlns:p14="http://schemas.microsoft.com/office/powerpoint/2010/main" val="21068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704855"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050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1772816"/>
            <a:ext cx="7632848" cy="3231654"/>
          </a:xfrm>
          <a:prstGeom prst="rect">
            <a:avLst/>
          </a:prstGeom>
        </p:spPr>
        <p:txBody>
          <a:bodyPr wrap="square">
            <a:spAutoFit/>
          </a:bodyPr>
          <a:lstStyle/>
          <a:p>
            <a:pPr algn="just"/>
            <a:r>
              <a:rPr lang="es-ES" sz="2800" b="1" dirty="0">
                <a:latin typeface="Franklin Gothic Book" pitchFamily="34" charset="0"/>
              </a:rPr>
              <a:t>Horizonte 0</a:t>
            </a:r>
            <a:r>
              <a:rPr lang="es-ES" sz="2800" dirty="0">
                <a:latin typeface="Franklin Gothic Book" pitchFamily="34" charset="0"/>
              </a:rPr>
              <a:t>: Se encuentra sobre la capa vegetal de la tierra y contiene, en su mayoría, materia orgánica que ha caído de la vegetación que la cubre (hojas, troncos, ramas) También incluye restos de animales e insectos. Horizonte típico de suelos de bosques</a:t>
            </a:r>
            <a:r>
              <a:rPr lang="es-ES" sz="3600" dirty="0" smtClean="0">
                <a:latin typeface="Franklin Gothic Book" pitchFamily="34" charset="0"/>
              </a:rPr>
              <a:t>.</a:t>
            </a:r>
            <a:r>
              <a:rPr lang="es-ES" sz="3600" dirty="0"/>
              <a:t> </a:t>
            </a:r>
            <a:endParaRPr lang="es-ES" sz="3600" dirty="0">
              <a:latin typeface="Franklin Gothic Book" pitchFamily="34" charset="0"/>
            </a:endParaRPr>
          </a:p>
        </p:txBody>
      </p:sp>
    </p:spTree>
    <p:extLst>
      <p:ext uri="{BB962C8B-B14F-4D97-AF65-F5344CB8AC3E}">
        <p14:creationId xmlns:p14="http://schemas.microsoft.com/office/powerpoint/2010/main" val="2107650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1888" y="-531440"/>
            <a:ext cx="8229600" cy="1600200"/>
          </a:xfrm>
        </p:spPr>
        <p:txBody>
          <a:bodyPr/>
          <a:lstStyle/>
          <a:p>
            <a:pPr eaLnBrk="1" hangingPunct="1"/>
            <a:r>
              <a:rPr lang="es-ES" b="1" dirty="0" smtClean="0"/>
              <a:t>HORIZONTES</a:t>
            </a:r>
          </a:p>
        </p:txBody>
      </p:sp>
      <p:pic>
        <p:nvPicPr>
          <p:cNvPr id="1026" name="Picture 2" descr="http://lh6.ggpht.com/-QfzJk_ArmsM/Tqr51PVf6-I/AAAAAAAABxY/eikflYa4NbM/perfil%252520del%252520suelo_thumb%25255B2%25255D.jpg?imgmax=800"/>
          <p:cNvPicPr>
            <a:picLocks noChangeAspect="1" noChangeArrowheads="1"/>
          </p:cNvPicPr>
          <p:nvPr/>
        </p:nvPicPr>
        <p:blipFill>
          <a:blip r:embed="rId2"/>
          <a:srcRect/>
          <a:stretch>
            <a:fillRect/>
          </a:stretch>
        </p:blipFill>
        <p:spPr bwMode="auto">
          <a:xfrm>
            <a:off x="903791" y="1214421"/>
            <a:ext cx="7025795" cy="5540341"/>
          </a:xfrm>
          <a:prstGeom prst="rect">
            <a:avLst/>
          </a:prstGeom>
          <a:noFill/>
        </p:spPr>
      </p:pic>
    </p:spTree>
    <p:extLst>
      <p:ext uri="{BB962C8B-B14F-4D97-AF65-F5344CB8AC3E}">
        <p14:creationId xmlns:p14="http://schemas.microsoft.com/office/powerpoint/2010/main" val="2674834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424936"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126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donde.com/medio-ambiente/imagescap/cap1capas_tie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33245"/>
            <a:ext cx="5760640" cy="422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19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648"/>
            <a:ext cx="7416824"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381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1938"/>
            <a:ext cx="7920037"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276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624"/>
            <a:ext cx="8064896"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377788" y="5805264"/>
            <a:ext cx="8820472" cy="646331"/>
          </a:xfrm>
          <a:prstGeom prst="rect">
            <a:avLst/>
          </a:prstGeom>
        </p:spPr>
        <p:txBody>
          <a:bodyPr wrap="square">
            <a:spAutoFit/>
          </a:bodyPr>
          <a:lstStyle/>
          <a:p>
            <a:r>
              <a:rPr lang="es-ES" dirty="0">
                <a:solidFill>
                  <a:srgbClr val="252525"/>
                </a:solidFill>
                <a:latin typeface="Arial" panose="020B0604020202020204" pitchFamily="34" charset="0"/>
              </a:rPr>
              <a:t>La </a:t>
            </a:r>
            <a:r>
              <a:rPr lang="es-ES" u="sng" dirty="0">
                <a:solidFill>
                  <a:srgbClr val="0B0080"/>
                </a:solidFill>
                <a:latin typeface="Arial" panose="020B0604020202020204" pitchFamily="34" charset="0"/>
                <a:hlinkClick r:id="rId3" tooltip="Sima"/>
              </a:rPr>
              <a:t>sima</a:t>
            </a:r>
            <a:r>
              <a:rPr lang="es-ES" dirty="0">
                <a:solidFill>
                  <a:srgbClr val="252525"/>
                </a:solidFill>
                <a:latin typeface="Arial" panose="020B0604020202020204" pitchFamily="34" charset="0"/>
              </a:rPr>
              <a:t> es un hundimiento natural de la superficie de la Tierra provocado por gran </a:t>
            </a:r>
            <a:r>
              <a:rPr lang="es-ES" dirty="0">
                <a:solidFill>
                  <a:srgbClr val="0B0080"/>
                </a:solidFill>
                <a:latin typeface="Arial" panose="020B0604020202020204" pitchFamily="34" charset="0"/>
                <a:hlinkClick r:id="rId4" tooltip="Filtración"/>
              </a:rPr>
              <a:t>filtración</a:t>
            </a:r>
            <a:r>
              <a:rPr lang="es-ES" dirty="0">
                <a:solidFill>
                  <a:srgbClr val="252525"/>
                </a:solidFill>
                <a:latin typeface="Arial" panose="020B0604020202020204" pitchFamily="34" charset="0"/>
              </a:rPr>
              <a:t> de agua</a:t>
            </a:r>
            <a:endParaRPr lang="es-ES" dirty="0"/>
          </a:p>
        </p:txBody>
      </p:sp>
    </p:spTree>
    <p:extLst>
      <p:ext uri="{BB962C8B-B14F-4D97-AF65-F5344CB8AC3E}">
        <p14:creationId xmlns:p14="http://schemas.microsoft.com/office/powerpoint/2010/main" val="2423875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215900" y="1470025"/>
            <a:ext cx="8928100" cy="5613400"/>
            <a:chOff x="0" y="444"/>
            <a:chExt cx="5760" cy="3801"/>
          </a:xfrm>
        </p:grpSpPr>
        <p:pic>
          <p:nvPicPr>
            <p:cNvPr id="37902" name="Picture 3" descr="16"/>
            <p:cNvPicPr>
              <a:picLocks noChangeAspect="1" noChangeArrowheads="1"/>
            </p:cNvPicPr>
            <p:nvPr/>
          </p:nvPicPr>
          <p:blipFill>
            <a:blip r:embed="rId2"/>
            <a:srcRect l="3226"/>
            <a:stretch>
              <a:fillRect/>
            </a:stretch>
          </p:blipFill>
          <p:spPr bwMode="auto">
            <a:xfrm>
              <a:off x="0" y="444"/>
              <a:ext cx="5760" cy="3801"/>
            </a:xfrm>
            <a:prstGeom prst="rect">
              <a:avLst/>
            </a:prstGeom>
            <a:noFill/>
            <a:ln w="9525">
              <a:noFill/>
              <a:miter lim="800000"/>
              <a:headEnd/>
              <a:tailEnd/>
            </a:ln>
          </p:spPr>
        </p:pic>
        <p:sp>
          <p:nvSpPr>
            <p:cNvPr id="37903" name="Freeform 4"/>
            <p:cNvSpPr>
              <a:spLocks/>
            </p:cNvSpPr>
            <p:nvPr/>
          </p:nvSpPr>
          <p:spPr bwMode="auto">
            <a:xfrm>
              <a:off x="2653" y="1228"/>
              <a:ext cx="1270" cy="409"/>
            </a:xfrm>
            <a:custGeom>
              <a:avLst/>
              <a:gdLst>
                <a:gd name="T0" fmla="*/ 0 w 1270"/>
                <a:gd name="T1" fmla="*/ 273 h 409"/>
                <a:gd name="T2" fmla="*/ 46 w 1270"/>
                <a:gd name="T3" fmla="*/ 363 h 409"/>
                <a:gd name="T4" fmla="*/ 1270 w 1270"/>
                <a:gd name="T5" fmla="*/ 409 h 409"/>
                <a:gd name="T6" fmla="*/ 1180 w 1270"/>
                <a:gd name="T7" fmla="*/ 227 h 409"/>
                <a:gd name="T8" fmla="*/ 499 w 1270"/>
                <a:gd name="T9" fmla="*/ 0 h 409"/>
                <a:gd name="T10" fmla="*/ 0 w 1270"/>
                <a:gd name="T11" fmla="*/ 0 h 409"/>
                <a:gd name="T12" fmla="*/ 0 w 1270"/>
                <a:gd name="T13" fmla="*/ 273 h 409"/>
                <a:gd name="T14" fmla="*/ 0 60000 65536"/>
                <a:gd name="T15" fmla="*/ 0 60000 65536"/>
                <a:gd name="T16" fmla="*/ 0 60000 65536"/>
                <a:gd name="T17" fmla="*/ 0 60000 65536"/>
                <a:gd name="T18" fmla="*/ 0 60000 65536"/>
                <a:gd name="T19" fmla="*/ 0 60000 65536"/>
                <a:gd name="T20" fmla="*/ 0 60000 65536"/>
                <a:gd name="T21" fmla="*/ 0 w 1270"/>
                <a:gd name="T22" fmla="*/ 0 h 409"/>
                <a:gd name="T23" fmla="*/ 1270 w 1270"/>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0" h="409">
                  <a:moveTo>
                    <a:pt x="0" y="273"/>
                  </a:moveTo>
                  <a:lnTo>
                    <a:pt x="46" y="363"/>
                  </a:lnTo>
                  <a:lnTo>
                    <a:pt x="1270" y="409"/>
                  </a:lnTo>
                  <a:lnTo>
                    <a:pt x="1180" y="227"/>
                  </a:lnTo>
                  <a:lnTo>
                    <a:pt x="499" y="0"/>
                  </a:lnTo>
                  <a:lnTo>
                    <a:pt x="0" y="0"/>
                  </a:lnTo>
                  <a:lnTo>
                    <a:pt x="0" y="273"/>
                  </a:lnTo>
                  <a:close/>
                </a:path>
              </a:pathLst>
            </a:custGeom>
            <a:solidFill>
              <a:srgbClr val="DFCFC3"/>
            </a:solidFill>
            <a:ln w="9525">
              <a:solidFill>
                <a:srgbClr val="DFCFC3"/>
              </a:solidFill>
              <a:round/>
              <a:headEnd/>
              <a:tailEnd/>
            </a:ln>
          </p:spPr>
          <p:txBody>
            <a:bodyPr/>
            <a:lstStyle/>
            <a:p>
              <a:endParaRPr lang="es-ES_tradnl"/>
            </a:p>
          </p:txBody>
        </p:sp>
      </p:grpSp>
      <p:sp>
        <p:nvSpPr>
          <p:cNvPr id="13319" name="Text Box 7"/>
          <p:cNvSpPr txBox="1">
            <a:spLocks noChangeArrowheads="1"/>
          </p:cNvSpPr>
          <p:nvPr/>
        </p:nvSpPr>
        <p:spPr bwMode="auto">
          <a:xfrm>
            <a:off x="5114925" y="4097338"/>
            <a:ext cx="3994150" cy="915987"/>
          </a:xfrm>
          <a:prstGeom prst="rect">
            <a:avLst/>
          </a:prstGeom>
          <a:noFill/>
          <a:ln w="9525">
            <a:noFill/>
            <a:miter lim="800000"/>
            <a:headEnd/>
            <a:tailEnd/>
          </a:ln>
        </p:spPr>
        <p:txBody>
          <a:bodyPr wrap="none">
            <a:spAutoFit/>
          </a:bodyPr>
          <a:lstStyle/>
          <a:p>
            <a:r>
              <a:rPr lang="es-CL" b="1">
                <a:solidFill>
                  <a:srgbClr val="003300"/>
                </a:solidFill>
              </a:rPr>
              <a:t>Litificación-diagénesis </a:t>
            </a:r>
            <a:r>
              <a:rPr lang="es-CL">
                <a:solidFill>
                  <a:srgbClr val="003300"/>
                </a:solidFill>
              </a:rPr>
              <a:t>convierte los</a:t>
            </a:r>
          </a:p>
          <a:p>
            <a:r>
              <a:rPr lang="es-CL">
                <a:solidFill>
                  <a:srgbClr val="003300"/>
                </a:solidFill>
              </a:rPr>
              <a:t>sedimentos en </a:t>
            </a:r>
            <a:r>
              <a:rPr lang="es-CL" b="1">
                <a:solidFill>
                  <a:srgbClr val="003300"/>
                </a:solidFill>
              </a:rPr>
              <a:t>roca </a:t>
            </a:r>
            <a:r>
              <a:rPr lang="es-CL">
                <a:solidFill>
                  <a:srgbClr val="003300"/>
                </a:solidFill>
              </a:rPr>
              <a:t>al exponerlos a </a:t>
            </a:r>
          </a:p>
          <a:p>
            <a:r>
              <a:rPr lang="es-CL">
                <a:solidFill>
                  <a:srgbClr val="003300"/>
                </a:solidFill>
              </a:rPr>
              <a:t>altas PT relativas</a:t>
            </a:r>
            <a:endParaRPr lang="es-ES">
              <a:solidFill>
                <a:srgbClr val="003300"/>
              </a:solidFill>
            </a:endParaRPr>
          </a:p>
        </p:txBody>
      </p:sp>
      <p:sp>
        <p:nvSpPr>
          <p:cNvPr id="47110" name="Text Box 10"/>
          <p:cNvSpPr txBox="1">
            <a:spLocks noChangeArrowheads="1"/>
          </p:cNvSpPr>
          <p:nvPr/>
        </p:nvSpPr>
        <p:spPr bwMode="auto">
          <a:xfrm>
            <a:off x="4067175" y="2859088"/>
            <a:ext cx="3600450" cy="641350"/>
          </a:xfrm>
          <a:prstGeom prst="rect">
            <a:avLst/>
          </a:prstGeom>
          <a:noFill/>
          <a:ln w="9525">
            <a:noFill/>
            <a:miter lim="800000"/>
            <a:headEnd/>
            <a:tailEnd/>
          </a:ln>
        </p:spPr>
        <p:txBody>
          <a:bodyPr wrap="none">
            <a:spAutoFit/>
          </a:bodyPr>
          <a:lstStyle/>
          <a:p>
            <a:r>
              <a:rPr lang="es-CL" b="1">
                <a:solidFill>
                  <a:srgbClr val="003300"/>
                </a:solidFill>
              </a:rPr>
              <a:t>Transporte</a:t>
            </a:r>
            <a:r>
              <a:rPr lang="es-CL">
                <a:solidFill>
                  <a:srgbClr val="003300"/>
                </a:solidFill>
              </a:rPr>
              <a:t> lleva los </a:t>
            </a:r>
            <a:r>
              <a:rPr lang="es-CL" b="1">
                <a:solidFill>
                  <a:srgbClr val="003300"/>
                </a:solidFill>
              </a:rPr>
              <a:t>sedimentos</a:t>
            </a:r>
          </a:p>
          <a:p>
            <a:r>
              <a:rPr lang="es-CL">
                <a:solidFill>
                  <a:srgbClr val="003300"/>
                </a:solidFill>
              </a:rPr>
              <a:t>hacia zonas de </a:t>
            </a:r>
            <a:r>
              <a:rPr lang="es-CL" b="1">
                <a:solidFill>
                  <a:srgbClr val="003300"/>
                </a:solidFill>
              </a:rPr>
              <a:t>Depositación</a:t>
            </a:r>
            <a:endParaRPr lang="es-ES" b="1">
              <a:solidFill>
                <a:srgbClr val="003300"/>
              </a:solidFill>
            </a:endParaRPr>
          </a:p>
        </p:txBody>
      </p:sp>
      <p:sp>
        <p:nvSpPr>
          <p:cNvPr id="37893" name="Rectangle 7"/>
          <p:cNvSpPr>
            <a:spLocks noChangeArrowheads="1"/>
          </p:cNvSpPr>
          <p:nvPr/>
        </p:nvSpPr>
        <p:spPr bwMode="auto">
          <a:xfrm>
            <a:off x="2843213" y="1628775"/>
            <a:ext cx="1368425" cy="504825"/>
          </a:xfrm>
          <a:prstGeom prst="rect">
            <a:avLst/>
          </a:prstGeom>
          <a:solidFill>
            <a:schemeClr val="bg1"/>
          </a:solidFill>
          <a:ln w="9525">
            <a:noFill/>
            <a:miter lim="800000"/>
            <a:headEnd/>
            <a:tailEnd/>
          </a:ln>
        </p:spPr>
        <p:txBody>
          <a:bodyPr wrap="none" anchor="ctr"/>
          <a:lstStyle/>
          <a:p>
            <a:endParaRPr lang="es-CL"/>
          </a:p>
        </p:txBody>
      </p:sp>
      <p:sp>
        <p:nvSpPr>
          <p:cNvPr id="37894" name="Rectangle 8"/>
          <p:cNvSpPr>
            <a:spLocks noChangeArrowheads="1"/>
          </p:cNvSpPr>
          <p:nvPr/>
        </p:nvSpPr>
        <p:spPr bwMode="auto">
          <a:xfrm>
            <a:off x="7524750" y="6165850"/>
            <a:ext cx="1619250" cy="504825"/>
          </a:xfrm>
          <a:prstGeom prst="rect">
            <a:avLst/>
          </a:prstGeom>
          <a:solidFill>
            <a:schemeClr val="bg1"/>
          </a:solidFill>
          <a:ln w="9525">
            <a:noFill/>
            <a:miter lim="800000"/>
            <a:headEnd/>
            <a:tailEnd/>
          </a:ln>
        </p:spPr>
        <p:txBody>
          <a:bodyPr wrap="none" anchor="ctr"/>
          <a:lstStyle/>
          <a:p>
            <a:endParaRPr lang="es-CL"/>
          </a:p>
        </p:txBody>
      </p:sp>
      <p:sp>
        <p:nvSpPr>
          <p:cNvPr id="37895" name="Rectangle 9"/>
          <p:cNvSpPr>
            <a:spLocks noChangeArrowheads="1"/>
          </p:cNvSpPr>
          <p:nvPr/>
        </p:nvSpPr>
        <p:spPr bwMode="auto">
          <a:xfrm>
            <a:off x="457200" y="260350"/>
            <a:ext cx="8686800" cy="1139825"/>
          </a:xfrm>
          <a:prstGeom prst="rect">
            <a:avLst/>
          </a:prstGeom>
          <a:noFill/>
          <a:ln w="9525">
            <a:noFill/>
            <a:miter lim="800000"/>
            <a:headEnd/>
            <a:tailEnd/>
          </a:ln>
        </p:spPr>
        <p:txBody>
          <a:bodyPr anchor="b"/>
          <a:lstStyle/>
          <a:p>
            <a:pPr algn="ctr" eaLnBrk="0" hangingPunct="0"/>
            <a:r>
              <a:rPr lang="en-US" sz="4600">
                <a:solidFill>
                  <a:schemeClr val="tx2"/>
                </a:solidFill>
                <a:latin typeface="Garamond" pitchFamily="18" charset="0"/>
              </a:rPr>
              <a:t/>
            </a:r>
            <a:br>
              <a:rPr lang="en-US" sz="4600">
                <a:solidFill>
                  <a:schemeClr val="tx2"/>
                </a:solidFill>
                <a:latin typeface="Garamond" pitchFamily="18" charset="0"/>
              </a:rPr>
            </a:br>
            <a:r>
              <a:rPr lang="en-US" sz="4600">
                <a:solidFill>
                  <a:schemeClr val="tx2"/>
                </a:solidFill>
                <a:latin typeface="Garamond" pitchFamily="18" charset="0"/>
              </a:rPr>
              <a:t>PROCESOS SEDIMENTARIOS</a:t>
            </a:r>
          </a:p>
        </p:txBody>
      </p:sp>
      <p:sp>
        <p:nvSpPr>
          <p:cNvPr id="13321" name="Text Box 9"/>
          <p:cNvSpPr txBox="1">
            <a:spLocks noChangeArrowheads="1"/>
          </p:cNvSpPr>
          <p:nvPr/>
        </p:nvSpPr>
        <p:spPr bwMode="auto">
          <a:xfrm>
            <a:off x="395288" y="1419225"/>
            <a:ext cx="4235450" cy="641350"/>
          </a:xfrm>
          <a:prstGeom prst="rect">
            <a:avLst/>
          </a:prstGeom>
          <a:noFill/>
          <a:ln w="9525">
            <a:noFill/>
            <a:miter lim="800000"/>
            <a:headEnd/>
            <a:tailEnd/>
          </a:ln>
        </p:spPr>
        <p:txBody>
          <a:bodyPr wrap="none">
            <a:spAutoFit/>
          </a:bodyPr>
          <a:lstStyle/>
          <a:p>
            <a:pPr algn="ctr"/>
            <a:r>
              <a:rPr lang="es-CL" b="1">
                <a:solidFill>
                  <a:srgbClr val="003300"/>
                </a:solidFill>
              </a:rPr>
              <a:t>Meteorización</a:t>
            </a:r>
            <a:r>
              <a:rPr lang="es-CL">
                <a:solidFill>
                  <a:srgbClr val="003300"/>
                </a:solidFill>
              </a:rPr>
              <a:t> (Mecánica+Química)</a:t>
            </a:r>
          </a:p>
          <a:p>
            <a:pPr algn="ctr"/>
            <a:r>
              <a:rPr lang="es-CL" b="1">
                <a:solidFill>
                  <a:srgbClr val="003300"/>
                </a:solidFill>
              </a:rPr>
              <a:t>disgrega</a:t>
            </a:r>
            <a:r>
              <a:rPr lang="es-CL">
                <a:solidFill>
                  <a:srgbClr val="003300"/>
                </a:solidFill>
              </a:rPr>
              <a:t> roca expuesta en la superficie</a:t>
            </a:r>
            <a:endParaRPr lang="es-ES">
              <a:solidFill>
                <a:srgbClr val="003300"/>
              </a:solidFill>
            </a:endParaRPr>
          </a:p>
        </p:txBody>
      </p:sp>
      <p:sp>
        <p:nvSpPr>
          <p:cNvPr id="2" name="Text Box 9"/>
          <p:cNvSpPr txBox="1">
            <a:spLocks noChangeArrowheads="1"/>
          </p:cNvSpPr>
          <p:nvPr/>
        </p:nvSpPr>
        <p:spPr bwMode="auto">
          <a:xfrm>
            <a:off x="2970213" y="2060575"/>
            <a:ext cx="3689350" cy="641350"/>
          </a:xfrm>
          <a:prstGeom prst="rect">
            <a:avLst/>
          </a:prstGeom>
          <a:noFill/>
          <a:ln w="9525">
            <a:noFill/>
            <a:miter lim="800000"/>
            <a:headEnd/>
            <a:tailEnd/>
          </a:ln>
        </p:spPr>
        <p:txBody>
          <a:bodyPr wrap="none">
            <a:spAutoFit/>
          </a:bodyPr>
          <a:lstStyle/>
          <a:p>
            <a:r>
              <a:rPr lang="es-CL" b="1">
                <a:solidFill>
                  <a:srgbClr val="003300"/>
                </a:solidFill>
              </a:rPr>
              <a:t>Erosión </a:t>
            </a:r>
            <a:r>
              <a:rPr lang="es-CL">
                <a:solidFill>
                  <a:srgbClr val="003300"/>
                </a:solidFill>
              </a:rPr>
              <a:t>remueve roca disgregada</a:t>
            </a:r>
          </a:p>
          <a:p>
            <a:r>
              <a:rPr lang="es-CL">
                <a:solidFill>
                  <a:srgbClr val="003300"/>
                </a:solidFill>
              </a:rPr>
              <a:t>desde su ubicación original</a:t>
            </a:r>
            <a:endParaRPr lang="es-ES" b="1">
              <a:solidFill>
                <a:srgbClr val="003300"/>
              </a:solidFill>
            </a:endParaRPr>
          </a:p>
        </p:txBody>
      </p:sp>
      <p:grpSp>
        <p:nvGrpSpPr>
          <p:cNvPr id="4" name="Group 15"/>
          <p:cNvGrpSpPr>
            <a:grpSpLocks/>
          </p:cNvGrpSpPr>
          <p:nvPr/>
        </p:nvGrpSpPr>
        <p:grpSpPr bwMode="auto">
          <a:xfrm>
            <a:off x="322263" y="4292600"/>
            <a:ext cx="3027362" cy="2497138"/>
            <a:chOff x="203" y="2704"/>
            <a:chExt cx="1907" cy="1573"/>
          </a:xfrm>
        </p:grpSpPr>
        <p:sp>
          <p:nvSpPr>
            <p:cNvPr id="37899" name="AutoShape 12"/>
            <p:cNvSpPr>
              <a:spLocks noChangeArrowheads="1"/>
            </p:cNvSpPr>
            <p:nvPr/>
          </p:nvSpPr>
          <p:spPr bwMode="auto">
            <a:xfrm>
              <a:off x="340" y="2704"/>
              <a:ext cx="363" cy="953"/>
            </a:xfrm>
            <a:prstGeom prst="upArrow">
              <a:avLst>
                <a:gd name="adj1" fmla="val 50000"/>
                <a:gd name="adj2" fmla="val 65634"/>
              </a:avLst>
            </a:prstGeom>
            <a:solidFill>
              <a:srgbClr val="FF0000"/>
            </a:solidFill>
            <a:ln w="9525">
              <a:solidFill>
                <a:schemeClr val="tx1"/>
              </a:solidFill>
              <a:miter lim="800000"/>
              <a:headEnd/>
              <a:tailEnd/>
            </a:ln>
          </p:spPr>
          <p:txBody>
            <a:bodyPr wrap="none" anchor="ctr"/>
            <a:lstStyle/>
            <a:p>
              <a:endParaRPr lang="es-CL"/>
            </a:p>
          </p:txBody>
        </p:sp>
        <p:sp>
          <p:nvSpPr>
            <p:cNvPr id="37900" name="Text Box 13"/>
            <p:cNvSpPr txBox="1">
              <a:spLocks noChangeArrowheads="1"/>
            </p:cNvSpPr>
            <p:nvPr/>
          </p:nvSpPr>
          <p:spPr bwMode="auto">
            <a:xfrm>
              <a:off x="203" y="3654"/>
              <a:ext cx="1906" cy="366"/>
            </a:xfrm>
            <a:prstGeom prst="rect">
              <a:avLst/>
            </a:prstGeom>
            <a:noFill/>
            <a:ln w="9525">
              <a:noFill/>
              <a:miter lim="800000"/>
              <a:headEnd/>
              <a:tailEnd/>
            </a:ln>
          </p:spPr>
          <p:txBody>
            <a:bodyPr>
              <a:spAutoFit/>
            </a:bodyPr>
            <a:lstStyle/>
            <a:p>
              <a:pPr>
                <a:spcBef>
                  <a:spcPct val="50000"/>
                </a:spcBef>
              </a:pPr>
              <a:r>
                <a:rPr lang="es-ES_tradnl" sz="1600" b="1">
                  <a:solidFill>
                    <a:srgbClr val="FF0000"/>
                  </a:solidFill>
                </a:rPr>
                <a:t>EXHUMACION VIA EQUILIBRIO ISOSTATICO</a:t>
              </a:r>
            </a:p>
          </p:txBody>
        </p:sp>
        <p:sp>
          <p:nvSpPr>
            <p:cNvPr id="37901" name="Text Box 14"/>
            <p:cNvSpPr txBox="1">
              <a:spLocks noChangeArrowheads="1"/>
            </p:cNvSpPr>
            <p:nvPr/>
          </p:nvSpPr>
          <p:spPr bwMode="auto">
            <a:xfrm>
              <a:off x="204" y="4065"/>
              <a:ext cx="1906" cy="212"/>
            </a:xfrm>
            <a:prstGeom prst="rect">
              <a:avLst/>
            </a:prstGeom>
            <a:noFill/>
            <a:ln w="9525">
              <a:noFill/>
              <a:miter lim="800000"/>
              <a:headEnd/>
              <a:tailEnd/>
            </a:ln>
          </p:spPr>
          <p:txBody>
            <a:bodyPr>
              <a:spAutoFit/>
            </a:bodyPr>
            <a:lstStyle/>
            <a:p>
              <a:pPr>
                <a:spcBef>
                  <a:spcPct val="50000"/>
                </a:spcBef>
              </a:pPr>
              <a:endParaRPr lang="es-ES_tradnl" sz="1600" b="1">
                <a:solidFill>
                  <a:schemeClr val="bg2"/>
                </a:solidFill>
              </a:endParaRPr>
            </a:p>
          </p:txBody>
        </p:sp>
      </p:grpSp>
    </p:spTree>
    <p:extLst>
      <p:ext uri="{BB962C8B-B14F-4D97-AF65-F5344CB8AC3E}">
        <p14:creationId xmlns:p14="http://schemas.microsoft.com/office/powerpoint/2010/main" val="25887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47110" grpId="0"/>
      <p:bldP spid="13321"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5900" y="1470025"/>
            <a:ext cx="8928100" cy="5613400"/>
            <a:chOff x="0" y="444"/>
            <a:chExt cx="5760" cy="3801"/>
          </a:xfrm>
        </p:grpSpPr>
        <p:pic>
          <p:nvPicPr>
            <p:cNvPr id="39961" name="Picture 3" descr="16"/>
            <p:cNvPicPr>
              <a:picLocks noChangeAspect="1" noChangeArrowheads="1"/>
            </p:cNvPicPr>
            <p:nvPr/>
          </p:nvPicPr>
          <p:blipFill>
            <a:blip r:embed="rId2"/>
            <a:srcRect l="3226"/>
            <a:stretch>
              <a:fillRect/>
            </a:stretch>
          </p:blipFill>
          <p:spPr bwMode="auto">
            <a:xfrm>
              <a:off x="0" y="444"/>
              <a:ext cx="5760" cy="3801"/>
            </a:xfrm>
            <a:prstGeom prst="rect">
              <a:avLst/>
            </a:prstGeom>
            <a:noFill/>
            <a:ln w="9525">
              <a:noFill/>
              <a:miter lim="800000"/>
              <a:headEnd/>
              <a:tailEnd/>
            </a:ln>
          </p:spPr>
        </p:pic>
        <p:sp>
          <p:nvSpPr>
            <p:cNvPr id="39962" name="Freeform 4"/>
            <p:cNvSpPr>
              <a:spLocks/>
            </p:cNvSpPr>
            <p:nvPr/>
          </p:nvSpPr>
          <p:spPr bwMode="auto">
            <a:xfrm>
              <a:off x="2653" y="1228"/>
              <a:ext cx="1270" cy="409"/>
            </a:xfrm>
            <a:custGeom>
              <a:avLst/>
              <a:gdLst>
                <a:gd name="T0" fmla="*/ 0 w 1270"/>
                <a:gd name="T1" fmla="*/ 273 h 409"/>
                <a:gd name="T2" fmla="*/ 46 w 1270"/>
                <a:gd name="T3" fmla="*/ 363 h 409"/>
                <a:gd name="T4" fmla="*/ 1270 w 1270"/>
                <a:gd name="T5" fmla="*/ 409 h 409"/>
                <a:gd name="T6" fmla="*/ 1180 w 1270"/>
                <a:gd name="T7" fmla="*/ 227 h 409"/>
                <a:gd name="T8" fmla="*/ 499 w 1270"/>
                <a:gd name="T9" fmla="*/ 0 h 409"/>
                <a:gd name="T10" fmla="*/ 0 w 1270"/>
                <a:gd name="T11" fmla="*/ 0 h 409"/>
                <a:gd name="T12" fmla="*/ 0 w 1270"/>
                <a:gd name="T13" fmla="*/ 273 h 409"/>
                <a:gd name="T14" fmla="*/ 0 60000 65536"/>
                <a:gd name="T15" fmla="*/ 0 60000 65536"/>
                <a:gd name="T16" fmla="*/ 0 60000 65536"/>
                <a:gd name="T17" fmla="*/ 0 60000 65536"/>
                <a:gd name="T18" fmla="*/ 0 60000 65536"/>
                <a:gd name="T19" fmla="*/ 0 60000 65536"/>
                <a:gd name="T20" fmla="*/ 0 60000 65536"/>
                <a:gd name="T21" fmla="*/ 0 w 1270"/>
                <a:gd name="T22" fmla="*/ 0 h 409"/>
                <a:gd name="T23" fmla="*/ 1270 w 1270"/>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0" h="409">
                  <a:moveTo>
                    <a:pt x="0" y="273"/>
                  </a:moveTo>
                  <a:lnTo>
                    <a:pt x="46" y="363"/>
                  </a:lnTo>
                  <a:lnTo>
                    <a:pt x="1270" y="409"/>
                  </a:lnTo>
                  <a:lnTo>
                    <a:pt x="1180" y="227"/>
                  </a:lnTo>
                  <a:lnTo>
                    <a:pt x="499" y="0"/>
                  </a:lnTo>
                  <a:lnTo>
                    <a:pt x="0" y="0"/>
                  </a:lnTo>
                  <a:lnTo>
                    <a:pt x="0" y="273"/>
                  </a:lnTo>
                  <a:close/>
                </a:path>
              </a:pathLst>
            </a:custGeom>
            <a:solidFill>
              <a:srgbClr val="DFCFC3"/>
            </a:solidFill>
            <a:ln w="9525">
              <a:solidFill>
                <a:srgbClr val="DFCFC3"/>
              </a:solidFill>
              <a:round/>
              <a:headEnd/>
              <a:tailEnd/>
            </a:ln>
          </p:spPr>
          <p:txBody>
            <a:bodyPr/>
            <a:lstStyle/>
            <a:p>
              <a:endParaRPr lang="es-ES_tradnl"/>
            </a:p>
          </p:txBody>
        </p:sp>
      </p:grpSp>
      <p:sp>
        <p:nvSpPr>
          <p:cNvPr id="39939" name="Text Box 7"/>
          <p:cNvSpPr txBox="1">
            <a:spLocks noChangeArrowheads="1"/>
          </p:cNvSpPr>
          <p:nvPr/>
        </p:nvSpPr>
        <p:spPr bwMode="auto">
          <a:xfrm>
            <a:off x="395288" y="5876925"/>
            <a:ext cx="2673350" cy="366713"/>
          </a:xfrm>
          <a:prstGeom prst="rect">
            <a:avLst/>
          </a:prstGeom>
          <a:solidFill>
            <a:schemeClr val="folHlink"/>
          </a:solidFill>
          <a:ln w="9525">
            <a:noFill/>
            <a:miter lim="800000"/>
            <a:headEnd/>
            <a:tailEnd/>
          </a:ln>
        </p:spPr>
        <p:txBody>
          <a:bodyPr wrap="none">
            <a:spAutoFit/>
          </a:bodyPr>
          <a:lstStyle/>
          <a:p>
            <a:r>
              <a:rPr lang="es-CL" b="1">
                <a:solidFill>
                  <a:schemeClr val="bg1"/>
                </a:solidFill>
              </a:rPr>
              <a:t>Litificación-Diagénesis</a:t>
            </a:r>
            <a:endParaRPr lang="es-ES">
              <a:solidFill>
                <a:schemeClr val="bg1"/>
              </a:solidFill>
            </a:endParaRPr>
          </a:p>
        </p:txBody>
      </p:sp>
      <p:sp>
        <p:nvSpPr>
          <p:cNvPr id="39940" name="Text Box 10"/>
          <p:cNvSpPr txBox="1">
            <a:spLocks noChangeArrowheads="1"/>
          </p:cNvSpPr>
          <p:nvPr/>
        </p:nvSpPr>
        <p:spPr bwMode="auto">
          <a:xfrm>
            <a:off x="387350" y="4581525"/>
            <a:ext cx="3321050" cy="366713"/>
          </a:xfrm>
          <a:prstGeom prst="rect">
            <a:avLst/>
          </a:prstGeom>
          <a:solidFill>
            <a:schemeClr val="folHlink"/>
          </a:solidFill>
          <a:ln w="9525">
            <a:noFill/>
            <a:miter lim="800000"/>
            <a:headEnd/>
            <a:tailEnd/>
          </a:ln>
        </p:spPr>
        <p:txBody>
          <a:bodyPr wrap="none">
            <a:spAutoFit/>
          </a:bodyPr>
          <a:lstStyle/>
          <a:p>
            <a:r>
              <a:rPr lang="es-CL" b="1">
                <a:solidFill>
                  <a:schemeClr val="bg1"/>
                </a:solidFill>
              </a:rPr>
              <a:t>Depositación-Sedimentación</a:t>
            </a:r>
            <a:endParaRPr lang="es-ES" b="1">
              <a:solidFill>
                <a:schemeClr val="bg1"/>
              </a:solidFill>
            </a:endParaRPr>
          </a:p>
        </p:txBody>
      </p:sp>
      <p:sp>
        <p:nvSpPr>
          <p:cNvPr id="39941" name="Rectangle 7"/>
          <p:cNvSpPr>
            <a:spLocks noChangeArrowheads="1"/>
          </p:cNvSpPr>
          <p:nvPr/>
        </p:nvSpPr>
        <p:spPr bwMode="auto">
          <a:xfrm>
            <a:off x="2843213" y="1628775"/>
            <a:ext cx="1368425" cy="504825"/>
          </a:xfrm>
          <a:prstGeom prst="rect">
            <a:avLst/>
          </a:prstGeom>
          <a:solidFill>
            <a:schemeClr val="bg1"/>
          </a:solidFill>
          <a:ln w="9525">
            <a:noFill/>
            <a:miter lim="800000"/>
            <a:headEnd/>
            <a:tailEnd/>
          </a:ln>
        </p:spPr>
        <p:txBody>
          <a:bodyPr wrap="none" anchor="ctr"/>
          <a:lstStyle/>
          <a:p>
            <a:endParaRPr lang="es-CL"/>
          </a:p>
        </p:txBody>
      </p:sp>
      <p:sp>
        <p:nvSpPr>
          <p:cNvPr id="39942" name="Rectangle 8"/>
          <p:cNvSpPr>
            <a:spLocks noChangeArrowheads="1"/>
          </p:cNvSpPr>
          <p:nvPr/>
        </p:nvSpPr>
        <p:spPr bwMode="auto">
          <a:xfrm>
            <a:off x="7524750" y="6165850"/>
            <a:ext cx="1619250" cy="504825"/>
          </a:xfrm>
          <a:prstGeom prst="rect">
            <a:avLst/>
          </a:prstGeom>
          <a:solidFill>
            <a:schemeClr val="bg1"/>
          </a:solidFill>
          <a:ln w="9525">
            <a:noFill/>
            <a:miter lim="800000"/>
            <a:headEnd/>
            <a:tailEnd/>
          </a:ln>
        </p:spPr>
        <p:txBody>
          <a:bodyPr wrap="none" anchor="ctr"/>
          <a:lstStyle/>
          <a:p>
            <a:endParaRPr lang="es-CL"/>
          </a:p>
        </p:txBody>
      </p:sp>
      <p:sp>
        <p:nvSpPr>
          <p:cNvPr id="39943" name="Rectangle 9"/>
          <p:cNvSpPr>
            <a:spLocks noChangeArrowheads="1"/>
          </p:cNvSpPr>
          <p:nvPr/>
        </p:nvSpPr>
        <p:spPr bwMode="auto">
          <a:xfrm>
            <a:off x="457200" y="260350"/>
            <a:ext cx="8686800" cy="1139825"/>
          </a:xfrm>
          <a:prstGeom prst="rect">
            <a:avLst/>
          </a:prstGeom>
          <a:noFill/>
          <a:ln w="9525">
            <a:noFill/>
            <a:miter lim="800000"/>
            <a:headEnd/>
            <a:tailEnd/>
          </a:ln>
        </p:spPr>
        <p:txBody>
          <a:bodyPr anchor="b"/>
          <a:lstStyle/>
          <a:p>
            <a:pPr algn="ctr" eaLnBrk="0" hangingPunct="0"/>
            <a:r>
              <a:rPr lang="en-US" sz="4600">
                <a:solidFill>
                  <a:schemeClr val="tx2"/>
                </a:solidFill>
                <a:latin typeface="Garamond" pitchFamily="18" charset="0"/>
              </a:rPr>
              <a:t/>
            </a:r>
            <a:br>
              <a:rPr lang="en-US" sz="4600">
                <a:solidFill>
                  <a:schemeClr val="tx2"/>
                </a:solidFill>
                <a:latin typeface="Garamond" pitchFamily="18" charset="0"/>
              </a:rPr>
            </a:br>
            <a:r>
              <a:rPr lang="en-US" sz="4600">
                <a:solidFill>
                  <a:schemeClr val="tx2"/>
                </a:solidFill>
                <a:latin typeface="Garamond" pitchFamily="18" charset="0"/>
              </a:rPr>
              <a:t>PROCESOS SEDIMENTARIOS</a:t>
            </a:r>
          </a:p>
        </p:txBody>
      </p:sp>
      <p:sp>
        <p:nvSpPr>
          <p:cNvPr id="39944" name="Text Box 9"/>
          <p:cNvSpPr txBox="1">
            <a:spLocks noChangeArrowheads="1"/>
          </p:cNvSpPr>
          <p:nvPr/>
        </p:nvSpPr>
        <p:spPr bwMode="auto">
          <a:xfrm>
            <a:off x="395288" y="1628775"/>
            <a:ext cx="1708150" cy="366713"/>
          </a:xfrm>
          <a:prstGeom prst="rect">
            <a:avLst/>
          </a:prstGeom>
          <a:solidFill>
            <a:schemeClr val="folHlink"/>
          </a:solidFill>
          <a:ln w="9525">
            <a:noFill/>
            <a:miter lim="800000"/>
            <a:headEnd/>
            <a:tailEnd/>
          </a:ln>
        </p:spPr>
        <p:txBody>
          <a:bodyPr wrap="none">
            <a:spAutoFit/>
          </a:bodyPr>
          <a:lstStyle/>
          <a:p>
            <a:pPr algn="ctr"/>
            <a:r>
              <a:rPr lang="es-CL" b="1">
                <a:solidFill>
                  <a:schemeClr val="bg1"/>
                </a:solidFill>
              </a:rPr>
              <a:t>Meteorización</a:t>
            </a:r>
            <a:endParaRPr lang="es-ES">
              <a:solidFill>
                <a:schemeClr val="bg1"/>
              </a:solidFill>
            </a:endParaRPr>
          </a:p>
        </p:txBody>
      </p:sp>
      <p:sp>
        <p:nvSpPr>
          <p:cNvPr id="39945" name="Text Box 9"/>
          <p:cNvSpPr txBox="1">
            <a:spLocks noChangeArrowheads="1"/>
          </p:cNvSpPr>
          <p:nvPr/>
        </p:nvSpPr>
        <p:spPr bwMode="auto">
          <a:xfrm>
            <a:off x="395288" y="2924175"/>
            <a:ext cx="2305050" cy="366713"/>
          </a:xfrm>
          <a:prstGeom prst="rect">
            <a:avLst/>
          </a:prstGeom>
          <a:solidFill>
            <a:schemeClr val="folHlink"/>
          </a:solidFill>
          <a:ln w="9525">
            <a:noFill/>
            <a:miter lim="800000"/>
            <a:headEnd/>
            <a:tailEnd/>
          </a:ln>
        </p:spPr>
        <p:txBody>
          <a:bodyPr wrap="none">
            <a:spAutoFit/>
          </a:bodyPr>
          <a:lstStyle/>
          <a:p>
            <a:r>
              <a:rPr lang="es-CL" b="1">
                <a:solidFill>
                  <a:schemeClr val="bg1"/>
                </a:solidFill>
              </a:rPr>
              <a:t>Erosión-Transporte</a:t>
            </a:r>
            <a:endParaRPr lang="es-ES" b="1">
              <a:solidFill>
                <a:schemeClr val="bg1"/>
              </a:solidFill>
            </a:endParaRPr>
          </a:p>
        </p:txBody>
      </p:sp>
      <p:cxnSp>
        <p:nvCxnSpPr>
          <p:cNvPr id="39946" name="AutoShape 17"/>
          <p:cNvCxnSpPr>
            <a:cxnSpLocks noChangeShapeType="1"/>
            <a:stCxn id="39944" idx="2"/>
            <a:endCxn id="39945" idx="0"/>
          </p:cNvCxnSpPr>
          <p:nvPr/>
        </p:nvCxnSpPr>
        <p:spPr bwMode="auto">
          <a:xfrm rot="16200000" flipH="1">
            <a:off x="934244" y="2310607"/>
            <a:ext cx="928687" cy="298450"/>
          </a:xfrm>
          <a:prstGeom prst="bentConnector3">
            <a:avLst>
              <a:gd name="adj1" fmla="val 49917"/>
            </a:avLst>
          </a:prstGeom>
          <a:noFill/>
          <a:ln w="57150">
            <a:solidFill>
              <a:schemeClr val="bg2"/>
            </a:solidFill>
            <a:miter lim="800000"/>
            <a:headEnd/>
            <a:tailEnd type="triangle" w="med" len="med"/>
          </a:ln>
        </p:spPr>
      </p:cxnSp>
      <p:cxnSp>
        <p:nvCxnSpPr>
          <p:cNvPr id="39947" name="AutoShape 18"/>
          <p:cNvCxnSpPr>
            <a:cxnSpLocks noChangeShapeType="1"/>
            <a:stCxn id="39945" idx="2"/>
            <a:endCxn id="39940" idx="0"/>
          </p:cNvCxnSpPr>
          <p:nvPr/>
        </p:nvCxnSpPr>
        <p:spPr bwMode="auto">
          <a:xfrm rot="16200000" flipH="1">
            <a:off x="1152525" y="3686176"/>
            <a:ext cx="1290637" cy="500062"/>
          </a:xfrm>
          <a:prstGeom prst="bentConnector3">
            <a:avLst>
              <a:gd name="adj1" fmla="val 49940"/>
            </a:avLst>
          </a:prstGeom>
          <a:noFill/>
          <a:ln w="57150">
            <a:solidFill>
              <a:schemeClr val="bg2"/>
            </a:solidFill>
            <a:miter lim="800000"/>
            <a:headEnd/>
            <a:tailEnd type="triangle" w="med" len="med"/>
          </a:ln>
        </p:spPr>
      </p:cxnSp>
      <p:cxnSp>
        <p:nvCxnSpPr>
          <p:cNvPr id="39948" name="AutoShape 19"/>
          <p:cNvCxnSpPr>
            <a:cxnSpLocks noChangeShapeType="1"/>
            <a:stCxn id="39940" idx="2"/>
            <a:endCxn id="39939" idx="0"/>
          </p:cNvCxnSpPr>
          <p:nvPr/>
        </p:nvCxnSpPr>
        <p:spPr bwMode="auto">
          <a:xfrm rot="5400000">
            <a:off x="1425575" y="5254626"/>
            <a:ext cx="928687" cy="315912"/>
          </a:xfrm>
          <a:prstGeom prst="bentConnector3">
            <a:avLst>
              <a:gd name="adj1" fmla="val 49917"/>
            </a:avLst>
          </a:prstGeom>
          <a:noFill/>
          <a:ln w="57150">
            <a:solidFill>
              <a:schemeClr val="bg2"/>
            </a:solidFill>
            <a:miter lim="800000"/>
            <a:headEnd/>
            <a:tailEnd type="triangle" w="med" len="med"/>
          </a:ln>
        </p:spPr>
      </p:cxnSp>
      <p:grpSp>
        <p:nvGrpSpPr>
          <p:cNvPr id="3" name="Group 29"/>
          <p:cNvGrpSpPr>
            <a:grpSpLocks/>
          </p:cNvGrpSpPr>
          <p:nvPr/>
        </p:nvGrpSpPr>
        <p:grpSpPr bwMode="auto">
          <a:xfrm>
            <a:off x="2124075" y="1557338"/>
            <a:ext cx="6696075" cy="366712"/>
            <a:chOff x="1338" y="981"/>
            <a:chExt cx="4218" cy="231"/>
          </a:xfrm>
        </p:grpSpPr>
        <p:sp>
          <p:nvSpPr>
            <p:cNvPr id="39959" name="Text Box 20"/>
            <p:cNvSpPr txBox="1">
              <a:spLocks noChangeArrowheads="1"/>
            </p:cNvSpPr>
            <p:nvPr/>
          </p:nvSpPr>
          <p:spPr bwMode="auto">
            <a:xfrm>
              <a:off x="4513" y="981"/>
              <a:ext cx="1043" cy="231"/>
            </a:xfrm>
            <a:prstGeom prst="rect">
              <a:avLst/>
            </a:prstGeom>
            <a:solidFill>
              <a:schemeClr val="accent2"/>
            </a:solidFill>
            <a:ln w="9525">
              <a:noFill/>
              <a:miter lim="800000"/>
              <a:headEnd/>
              <a:tailEnd/>
            </a:ln>
          </p:spPr>
          <p:txBody>
            <a:bodyPr>
              <a:spAutoFit/>
            </a:bodyPr>
            <a:lstStyle/>
            <a:p>
              <a:pPr algn="ctr">
                <a:spcBef>
                  <a:spcPct val="50000"/>
                </a:spcBef>
              </a:pPr>
              <a:r>
                <a:rPr lang="es-ES_tradnl" b="1"/>
                <a:t>SUELO</a:t>
              </a:r>
            </a:p>
          </p:txBody>
        </p:sp>
        <p:sp>
          <p:nvSpPr>
            <p:cNvPr id="39960" name="Line 25"/>
            <p:cNvSpPr>
              <a:spLocks noChangeShapeType="1"/>
            </p:cNvSpPr>
            <p:nvPr/>
          </p:nvSpPr>
          <p:spPr bwMode="auto">
            <a:xfrm>
              <a:off x="1338" y="1117"/>
              <a:ext cx="3175" cy="0"/>
            </a:xfrm>
            <a:prstGeom prst="line">
              <a:avLst/>
            </a:prstGeom>
            <a:noFill/>
            <a:ln w="76200">
              <a:solidFill>
                <a:srgbClr val="FF0000"/>
              </a:solidFill>
              <a:round/>
              <a:headEnd/>
              <a:tailEnd type="triangle" w="med" len="med"/>
            </a:ln>
          </p:spPr>
          <p:txBody>
            <a:bodyPr/>
            <a:lstStyle/>
            <a:p>
              <a:endParaRPr lang="es-ES"/>
            </a:p>
          </p:txBody>
        </p:sp>
      </p:grpSp>
      <p:grpSp>
        <p:nvGrpSpPr>
          <p:cNvPr id="4" name="Group 30"/>
          <p:cNvGrpSpPr>
            <a:grpSpLocks/>
          </p:cNvGrpSpPr>
          <p:nvPr/>
        </p:nvGrpSpPr>
        <p:grpSpPr bwMode="auto">
          <a:xfrm>
            <a:off x="2700338" y="2852738"/>
            <a:ext cx="6119812" cy="366712"/>
            <a:chOff x="1701" y="1797"/>
            <a:chExt cx="3855" cy="231"/>
          </a:xfrm>
        </p:grpSpPr>
        <p:sp>
          <p:nvSpPr>
            <p:cNvPr id="39957" name="Text Box 21"/>
            <p:cNvSpPr txBox="1">
              <a:spLocks noChangeArrowheads="1"/>
            </p:cNvSpPr>
            <p:nvPr/>
          </p:nvSpPr>
          <p:spPr bwMode="auto">
            <a:xfrm>
              <a:off x="4513" y="1797"/>
              <a:ext cx="1043" cy="231"/>
            </a:xfrm>
            <a:prstGeom prst="rect">
              <a:avLst/>
            </a:prstGeom>
            <a:solidFill>
              <a:schemeClr val="accent2"/>
            </a:solidFill>
            <a:ln w="9525">
              <a:noFill/>
              <a:miter lim="800000"/>
              <a:headEnd/>
              <a:tailEnd/>
            </a:ln>
          </p:spPr>
          <p:txBody>
            <a:bodyPr>
              <a:spAutoFit/>
            </a:bodyPr>
            <a:lstStyle/>
            <a:p>
              <a:pPr algn="ctr">
                <a:spcBef>
                  <a:spcPct val="50000"/>
                </a:spcBef>
              </a:pPr>
              <a:r>
                <a:rPr lang="es-ES_tradnl" b="1"/>
                <a:t>SEDIMENTO</a:t>
              </a:r>
            </a:p>
          </p:txBody>
        </p:sp>
        <p:sp>
          <p:nvSpPr>
            <p:cNvPr id="39958" name="Line 26"/>
            <p:cNvSpPr>
              <a:spLocks noChangeShapeType="1"/>
            </p:cNvSpPr>
            <p:nvPr/>
          </p:nvSpPr>
          <p:spPr bwMode="auto">
            <a:xfrm>
              <a:off x="1701" y="1933"/>
              <a:ext cx="2812" cy="0"/>
            </a:xfrm>
            <a:prstGeom prst="line">
              <a:avLst/>
            </a:prstGeom>
            <a:noFill/>
            <a:ln w="76200">
              <a:solidFill>
                <a:srgbClr val="FF0000"/>
              </a:solidFill>
              <a:round/>
              <a:headEnd/>
              <a:tailEnd type="triangle" w="med" len="med"/>
            </a:ln>
          </p:spPr>
          <p:txBody>
            <a:bodyPr/>
            <a:lstStyle/>
            <a:p>
              <a:endParaRPr lang="es-ES"/>
            </a:p>
          </p:txBody>
        </p:sp>
      </p:grpSp>
      <p:grpSp>
        <p:nvGrpSpPr>
          <p:cNvPr id="5" name="Group 31"/>
          <p:cNvGrpSpPr>
            <a:grpSpLocks/>
          </p:cNvGrpSpPr>
          <p:nvPr/>
        </p:nvGrpSpPr>
        <p:grpSpPr bwMode="auto">
          <a:xfrm>
            <a:off x="3708400" y="4430713"/>
            <a:ext cx="5111750" cy="641350"/>
            <a:chOff x="2336" y="2791"/>
            <a:chExt cx="3220" cy="404"/>
          </a:xfrm>
        </p:grpSpPr>
        <p:sp>
          <p:nvSpPr>
            <p:cNvPr id="39955" name="Text Box 22"/>
            <p:cNvSpPr txBox="1">
              <a:spLocks noChangeArrowheads="1"/>
            </p:cNvSpPr>
            <p:nvPr/>
          </p:nvSpPr>
          <p:spPr bwMode="auto">
            <a:xfrm>
              <a:off x="4150" y="2791"/>
              <a:ext cx="1406" cy="404"/>
            </a:xfrm>
            <a:prstGeom prst="rect">
              <a:avLst/>
            </a:prstGeom>
            <a:solidFill>
              <a:schemeClr val="accent2"/>
            </a:solidFill>
            <a:ln w="9525">
              <a:noFill/>
              <a:miter lim="800000"/>
              <a:headEnd/>
              <a:tailEnd/>
            </a:ln>
          </p:spPr>
          <p:txBody>
            <a:bodyPr>
              <a:spAutoFit/>
            </a:bodyPr>
            <a:lstStyle/>
            <a:p>
              <a:pPr algn="ctr">
                <a:spcBef>
                  <a:spcPct val="50000"/>
                </a:spcBef>
              </a:pPr>
              <a:r>
                <a:rPr lang="es-ES_tradnl" b="1"/>
                <a:t>DEPOSITOS NO-CONSOLIDADOS</a:t>
              </a:r>
            </a:p>
          </p:txBody>
        </p:sp>
        <p:sp>
          <p:nvSpPr>
            <p:cNvPr id="39956" name="Line 27"/>
            <p:cNvSpPr>
              <a:spLocks noChangeShapeType="1"/>
            </p:cNvSpPr>
            <p:nvPr/>
          </p:nvSpPr>
          <p:spPr bwMode="auto">
            <a:xfrm>
              <a:off x="2336" y="2976"/>
              <a:ext cx="1814" cy="0"/>
            </a:xfrm>
            <a:prstGeom prst="line">
              <a:avLst/>
            </a:prstGeom>
            <a:noFill/>
            <a:ln w="76200">
              <a:solidFill>
                <a:srgbClr val="FF0000"/>
              </a:solidFill>
              <a:round/>
              <a:headEnd/>
              <a:tailEnd type="triangle" w="med" len="med"/>
            </a:ln>
          </p:spPr>
          <p:txBody>
            <a:bodyPr/>
            <a:lstStyle/>
            <a:p>
              <a:endParaRPr lang="es-ES"/>
            </a:p>
          </p:txBody>
        </p:sp>
      </p:grpSp>
      <p:grpSp>
        <p:nvGrpSpPr>
          <p:cNvPr id="6" name="Group 32"/>
          <p:cNvGrpSpPr>
            <a:grpSpLocks/>
          </p:cNvGrpSpPr>
          <p:nvPr/>
        </p:nvGrpSpPr>
        <p:grpSpPr bwMode="auto">
          <a:xfrm>
            <a:off x="3059113" y="5805488"/>
            <a:ext cx="5761037" cy="641350"/>
            <a:chOff x="1927" y="3657"/>
            <a:chExt cx="3629" cy="404"/>
          </a:xfrm>
        </p:grpSpPr>
        <p:sp>
          <p:nvSpPr>
            <p:cNvPr id="39953" name="Text Box 23"/>
            <p:cNvSpPr txBox="1">
              <a:spLocks noChangeArrowheads="1"/>
            </p:cNvSpPr>
            <p:nvPr/>
          </p:nvSpPr>
          <p:spPr bwMode="auto">
            <a:xfrm>
              <a:off x="4105" y="3657"/>
              <a:ext cx="1451" cy="404"/>
            </a:xfrm>
            <a:prstGeom prst="rect">
              <a:avLst/>
            </a:prstGeom>
            <a:solidFill>
              <a:schemeClr val="accent2"/>
            </a:solidFill>
            <a:ln w="9525">
              <a:noFill/>
              <a:miter lim="800000"/>
              <a:headEnd/>
              <a:tailEnd/>
            </a:ln>
          </p:spPr>
          <p:txBody>
            <a:bodyPr>
              <a:spAutoFit/>
            </a:bodyPr>
            <a:lstStyle/>
            <a:p>
              <a:pPr algn="ctr">
                <a:spcBef>
                  <a:spcPct val="50000"/>
                </a:spcBef>
              </a:pPr>
              <a:r>
                <a:rPr lang="es-ES_tradnl" b="1"/>
                <a:t>ROCAS SEDIMENTARIAS</a:t>
              </a:r>
            </a:p>
          </p:txBody>
        </p:sp>
        <p:sp>
          <p:nvSpPr>
            <p:cNvPr id="39954" name="Line 28"/>
            <p:cNvSpPr>
              <a:spLocks noChangeShapeType="1"/>
            </p:cNvSpPr>
            <p:nvPr/>
          </p:nvSpPr>
          <p:spPr bwMode="auto">
            <a:xfrm>
              <a:off x="1927" y="3838"/>
              <a:ext cx="2178" cy="0"/>
            </a:xfrm>
            <a:prstGeom prst="line">
              <a:avLst/>
            </a:prstGeom>
            <a:noFill/>
            <a:ln w="76200">
              <a:solidFill>
                <a:srgbClr val="FF0000"/>
              </a:solidFill>
              <a:round/>
              <a:headEnd/>
              <a:tailEnd type="triangle" w="med" len="med"/>
            </a:ln>
          </p:spPr>
          <p:txBody>
            <a:bodyPr/>
            <a:lstStyle/>
            <a:p>
              <a:endParaRPr lang="es-ES"/>
            </a:p>
          </p:txBody>
        </p:sp>
      </p:grpSp>
    </p:spTree>
    <p:extLst>
      <p:ext uri="{BB962C8B-B14F-4D97-AF65-F5344CB8AC3E}">
        <p14:creationId xmlns:p14="http://schemas.microsoft.com/office/powerpoint/2010/main" val="344360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83789"/>
            <a:ext cx="2028825" cy="2019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059832" y="1762278"/>
            <a:ext cx="5328592" cy="3139321"/>
          </a:xfrm>
          <a:prstGeom prst="rect">
            <a:avLst/>
          </a:prstGeom>
        </p:spPr>
        <p:txBody>
          <a:bodyPr wrap="square">
            <a:spAutoFit/>
          </a:bodyPr>
          <a:lstStyle/>
          <a:p>
            <a:r>
              <a:rPr lang="es-ES" dirty="0">
                <a:solidFill>
                  <a:srgbClr val="333333"/>
                </a:solidFill>
                <a:latin typeface="Tahoma" panose="020B0604030504040204" pitchFamily="34" charset="0"/>
              </a:rPr>
              <a:t>Se conoce como corteza terrestre a la capa más superficial del planeta tierra, su espesor varía de 5 km, en el fondo oceánico y 40 km, en las montañas. </a:t>
            </a:r>
            <a:endParaRPr lang="es-ES" dirty="0" smtClean="0">
              <a:solidFill>
                <a:srgbClr val="333333"/>
              </a:solidFill>
              <a:latin typeface="Tahoma" panose="020B0604030504040204" pitchFamily="34" charset="0"/>
            </a:endParaRPr>
          </a:p>
          <a:p>
            <a:r>
              <a:rPr lang="es-ES" dirty="0" smtClean="0">
                <a:solidFill>
                  <a:srgbClr val="333333"/>
                </a:solidFill>
                <a:latin typeface="Tahoma" panose="020B0604030504040204" pitchFamily="34" charset="0"/>
              </a:rPr>
              <a:t>Entre </a:t>
            </a:r>
            <a:r>
              <a:rPr lang="es-ES" dirty="0">
                <a:solidFill>
                  <a:srgbClr val="333333"/>
                </a:solidFill>
                <a:latin typeface="Tahoma" panose="020B0604030504040204" pitchFamily="34" charset="0"/>
              </a:rPr>
              <a:t>los elementos más característicos que conforman esta estructura se cuentan el silicio, el oxígeno, aluminio y magnesio. En tanto, en esta, a su vez, se distinguen tres capas: la sedimentaria, granítica y basáltica.</a:t>
            </a: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1676007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77888" y="332656"/>
            <a:ext cx="7488832" cy="5940088"/>
          </a:xfrm>
          <a:prstGeom prst="rect">
            <a:avLst/>
          </a:prstGeom>
        </p:spPr>
        <p:txBody>
          <a:bodyPr wrap="square">
            <a:spAutoFit/>
          </a:bodyPr>
          <a:lstStyle/>
          <a:p>
            <a:r>
              <a:rPr lang="es-MX" sz="2000" b="1" dirty="0">
                <a:solidFill>
                  <a:prstClr val="black"/>
                </a:solidFill>
                <a:latin typeface="Verdana" pitchFamily="34" charset="0"/>
                <a:ea typeface="Verdana" pitchFamily="34" charset="0"/>
                <a:cs typeface="Verdana" pitchFamily="34" charset="0"/>
              </a:rPr>
              <a:t>Formación de arcillas en el suelo</a:t>
            </a:r>
          </a:p>
          <a:p>
            <a:endParaRPr lang="es-MX" sz="2000" b="1"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Una cuestión importante en la formación del suelo es la génesis de los minerales más característicos del mismo: las arcillas. En concreto, la formación de los minerales de la arcilla en este ambiente está íntimamente ligada a reacciones de hidrólisis de los minerales </a:t>
            </a:r>
            <a:r>
              <a:rPr lang="es-MX" sz="2000" dirty="0" err="1">
                <a:solidFill>
                  <a:prstClr val="black"/>
                </a:solidFill>
                <a:latin typeface="Verdana" pitchFamily="34" charset="0"/>
                <a:ea typeface="Verdana" pitchFamily="34" charset="0"/>
                <a:cs typeface="Verdana" pitchFamily="34" charset="0"/>
              </a:rPr>
              <a:t>silicatados</a:t>
            </a:r>
            <a:r>
              <a:rPr lang="es-MX" sz="2000" dirty="0">
                <a:solidFill>
                  <a:prstClr val="black"/>
                </a:solidFill>
                <a:latin typeface="Verdana" pitchFamily="34" charset="0"/>
                <a:ea typeface="Verdana" pitchFamily="34" charset="0"/>
                <a:cs typeface="Verdana" pitchFamily="34" charset="0"/>
              </a:rPr>
              <a:t> de las rocas.</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 Estas reacciones pueden desarrollarse en el medio hidrotermal (durante la formación de un depósito mineral), o como procesos exógenos (bajo condiciones atmosféricas), una vez que las rocas por erosión se encuentran en la superficie o su proximidad. </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El CO2 disuelto en el agua de lluvia o de los ríos puede desencadenar una serie de procesos </a:t>
            </a:r>
            <a:r>
              <a:rPr lang="es-MX" sz="2000" dirty="0" err="1">
                <a:solidFill>
                  <a:prstClr val="black"/>
                </a:solidFill>
                <a:latin typeface="Verdana" pitchFamily="34" charset="0"/>
                <a:ea typeface="Verdana" pitchFamily="34" charset="0"/>
                <a:cs typeface="Verdana" pitchFamily="34" charset="0"/>
              </a:rPr>
              <a:t>hidrolíticos</a:t>
            </a:r>
            <a:r>
              <a:rPr lang="es-MX" sz="2000" dirty="0">
                <a:solidFill>
                  <a:prstClr val="black"/>
                </a:solidFill>
                <a:latin typeface="Verdana" pitchFamily="34" charset="0"/>
                <a:ea typeface="Verdana" pitchFamily="34" charset="0"/>
                <a:cs typeface="Verdana" pitchFamily="34" charset="0"/>
              </a:rPr>
              <a:t>:</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CO2 + H2O --</a:t>
            </a:r>
            <a:r>
              <a:rPr lang="es-MX" sz="2000" dirty="0">
                <a:solidFill>
                  <a:prstClr val="black"/>
                </a:solidFill>
                <a:latin typeface="Verdana" pitchFamily="34" charset="0"/>
                <a:ea typeface="Verdana" pitchFamily="34" charset="0"/>
                <a:cs typeface="Verdana" pitchFamily="34" charset="0"/>
                <a:sym typeface="Wingdings" pitchFamily="2" charset="2"/>
              </a:rPr>
              <a:t></a:t>
            </a:r>
            <a:r>
              <a:rPr lang="es-MX" sz="2000" dirty="0">
                <a:solidFill>
                  <a:prstClr val="black"/>
                </a:solidFill>
                <a:latin typeface="Verdana" pitchFamily="34" charset="0"/>
                <a:ea typeface="Verdana" pitchFamily="34" charset="0"/>
                <a:cs typeface="Verdana" pitchFamily="34" charset="0"/>
              </a:rPr>
              <a:t> H2CO3</a:t>
            </a:r>
          </a:p>
        </p:txBody>
      </p:sp>
    </p:spTree>
    <p:extLst>
      <p:ext uri="{BB962C8B-B14F-4D97-AF65-F5344CB8AC3E}">
        <p14:creationId xmlns:p14="http://schemas.microsoft.com/office/powerpoint/2010/main" val="889108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844824"/>
            <a:ext cx="7344684" cy="3785652"/>
          </a:xfrm>
          <a:prstGeom prst="rect">
            <a:avLst/>
          </a:prstGeom>
        </p:spPr>
        <p:txBody>
          <a:bodyPr wrap="square">
            <a:spAutoFit/>
          </a:bodyPr>
          <a:lstStyle/>
          <a:p>
            <a:r>
              <a:rPr lang="es-MX" sz="2400" dirty="0">
                <a:solidFill>
                  <a:prstClr val="black"/>
                </a:solidFill>
                <a:latin typeface="Verdana" pitchFamily="34" charset="0"/>
                <a:ea typeface="Verdana" pitchFamily="34" charset="0"/>
                <a:cs typeface="Verdana" pitchFamily="34" charset="0"/>
              </a:rPr>
              <a:t>El ácido carbónico así formado reacciona con los feldespatos, induciendo la formación de minerales del grupo de la arcilla. </a:t>
            </a:r>
          </a:p>
          <a:p>
            <a:endParaRPr lang="es-MX" sz="2400" dirty="0">
              <a:solidFill>
                <a:prstClr val="black"/>
              </a:solidFill>
              <a:latin typeface="Verdana" pitchFamily="34" charset="0"/>
              <a:ea typeface="Verdana" pitchFamily="34" charset="0"/>
              <a:cs typeface="Verdana" pitchFamily="34" charset="0"/>
            </a:endParaRPr>
          </a:p>
          <a:p>
            <a:endParaRPr lang="es-MX" sz="2400" dirty="0">
              <a:solidFill>
                <a:prstClr val="black"/>
              </a:solidFill>
              <a:latin typeface="Verdana" pitchFamily="34" charset="0"/>
              <a:ea typeface="Verdana" pitchFamily="34" charset="0"/>
              <a:cs typeface="Verdana" pitchFamily="34" charset="0"/>
            </a:endParaRPr>
          </a:p>
          <a:p>
            <a:r>
              <a:rPr lang="es-MX" sz="2400" dirty="0">
                <a:solidFill>
                  <a:prstClr val="black"/>
                </a:solidFill>
                <a:latin typeface="Verdana" pitchFamily="34" charset="0"/>
                <a:ea typeface="Verdana" pitchFamily="34" charset="0"/>
                <a:cs typeface="Verdana" pitchFamily="34" charset="0"/>
              </a:rPr>
              <a:t>A continuación e ilustra este tipo de reacciones con tres ejemplos conducentes a la formación de caolinita, Al2Si2O5(OH)4</a:t>
            </a:r>
            <a:r>
              <a:rPr lang="es-MX" sz="2400" dirty="0" smtClean="0">
                <a:solidFill>
                  <a:prstClr val="black"/>
                </a:solidFill>
                <a:latin typeface="Verdana" pitchFamily="34" charset="0"/>
                <a:ea typeface="Verdana" pitchFamily="34" charset="0"/>
                <a:cs typeface="Verdana" pitchFamily="34" charset="0"/>
              </a:rPr>
              <a:t>: ò </a:t>
            </a:r>
            <a:r>
              <a:rPr lang="es-MX" sz="2400" dirty="0">
                <a:solidFill>
                  <a:prstClr val="black"/>
                </a:solidFill>
                <a:latin typeface="Verdana" pitchFamily="34" charset="0"/>
                <a:ea typeface="Verdana" pitchFamily="34" charset="0"/>
                <a:cs typeface="Verdana" pitchFamily="34" charset="0"/>
              </a:rPr>
              <a:t>Al2O32SiO22H2O (</a:t>
            </a:r>
            <a:r>
              <a:rPr lang="es-MX" sz="2400" dirty="0" err="1">
                <a:solidFill>
                  <a:prstClr val="black"/>
                </a:solidFill>
                <a:latin typeface="Verdana" pitchFamily="34" charset="0"/>
                <a:ea typeface="Verdana" pitchFamily="34" charset="0"/>
                <a:cs typeface="Verdana" pitchFamily="34" charset="0"/>
              </a:rPr>
              <a:t>disilicato</a:t>
            </a:r>
            <a:r>
              <a:rPr lang="es-MX" sz="2400" dirty="0">
                <a:solidFill>
                  <a:prstClr val="black"/>
                </a:solidFill>
                <a:latin typeface="Verdana" pitchFamily="34" charset="0"/>
                <a:ea typeface="Verdana" pitchFamily="34" charset="0"/>
                <a:cs typeface="Verdana" pitchFamily="34" charset="0"/>
              </a:rPr>
              <a:t> </a:t>
            </a:r>
            <a:r>
              <a:rPr lang="es-MX" sz="2400" dirty="0" err="1">
                <a:solidFill>
                  <a:prstClr val="black"/>
                </a:solidFill>
                <a:latin typeface="Verdana" pitchFamily="34" charset="0"/>
                <a:ea typeface="Verdana" pitchFamily="34" charset="0"/>
                <a:cs typeface="Verdana" pitchFamily="34" charset="0"/>
              </a:rPr>
              <a:t>alumínico</a:t>
            </a:r>
            <a:r>
              <a:rPr lang="es-MX" sz="2400" dirty="0">
                <a:solidFill>
                  <a:prstClr val="black"/>
                </a:solidFill>
                <a:latin typeface="Verdana" pitchFamily="34" charset="0"/>
                <a:ea typeface="Verdana" pitchFamily="34" charset="0"/>
                <a:cs typeface="Verdana" pitchFamily="34" charset="0"/>
              </a:rPr>
              <a:t> </a:t>
            </a:r>
            <a:r>
              <a:rPr lang="es-MX" sz="2400" dirty="0" err="1" smtClean="0">
                <a:solidFill>
                  <a:prstClr val="black"/>
                </a:solidFill>
                <a:latin typeface="Verdana" pitchFamily="34" charset="0"/>
                <a:ea typeface="Verdana" pitchFamily="34" charset="0"/>
                <a:cs typeface="Verdana" pitchFamily="34" charset="0"/>
              </a:rPr>
              <a:t>dihidratado</a:t>
            </a:r>
            <a:r>
              <a:rPr lang="es-MX" sz="2400" dirty="0" smtClean="0">
                <a:solidFill>
                  <a:prstClr val="black"/>
                </a:solidFill>
                <a:latin typeface="Verdana" pitchFamily="34" charset="0"/>
                <a:ea typeface="Verdana" pitchFamily="34" charset="0"/>
                <a:cs typeface="Verdana" pitchFamily="34" charset="0"/>
              </a:rPr>
              <a:t>)</a:t>
            </a:r>
            <a:endParaRPr lang="es-MX" sz="2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13245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1844824"/>
            <a:ext cx="7920880" cy="3466590"/>
          </a:xfrm>
          <a:prstGeom prst="rect">
            <a:avLst/>
          </a:prstGeom>
        </p:spPr>
        <p:txBody>
          <a:bodyPr wrap="square">
            <a:spAutoFit/>
          </a:bodyPr>
          <a:lstStyle/>
          <a:p>
            <a:pPr marL="678815" indent="-228600" algn="just">
              <a:lnSpc>
                <a:spcPct val="115000"/>
              </a:lnSpc>
            </a:pPr>
            <a:r>
              <a:rPr lang="pt-BR" sz="2000" dirty="0">
                <a:solidFill>
                  <a:prstClr val="black"/>
                </a:solidFill>
                <a:latin typeface="Verdana" pitchFamily="34" charset="0"/>
                <a:ea typeface="Verdana" pitchFamily="34" charset="0"/>
                <a:cs typeface="Verdana" pitchFamily="34" charset="0"/>
              </a:rPr>
              <a:t>1)      </a:t>
            </a:r>
            <a:r>
              <a:rPr lang="pt-BR" sz="2000" dirty="0" err="1">
                <a:solidFill>
                  <a:prstClr val="black"/>
                </a:solidFill>
                <a:latin typeface="Verdana" pitchFamily="34" charset="0"/>
                <a:ea typeface="Verdana" pitchFamily="34" charset="0"/>
                <a:cs typeface="Verdana" pitchFamily="34" charset="0"/>
              </a:rPr>
              <a:t>Hidrólisis</a:t>
            </a:r>
            <a:r>
              <a:rPr lang="pt-BR" sz="2000" dirty="0">
                <a:solidFill>
                  <a:prstClr val="black"/>
                </a:solidFill>
                <a:latin typeface="Verdana" pitchFamily="34" charset="0"/>
                <a:ea typeface="Verdana" pitchFamily="34" charset="0"/>
                <a:cs typeface="Verdana" pitchFamily="34" charset="0"/>
              </a:rPr>
              <a:t> de </a:t>
            </a:r>
            <a:r>
              <a:rPr lang="pt-BR" sz="2000" dirty="0" err="1">
                <a:solidFill>
                  <a:prstClr val="black"/>
                </a:solidFill>
                <a:latin typeface="Verdana" pitchFamily="34" charset="0"/>
                <a:ea typeface="Verdana" pitchFamily="34" charset="0"/>
                <a:cs typeface="Verdana" pitchFamily="34" charset="0"/>
              </a:rPr>
              <a:t>anortita</a:t>
            </a:r>
            <a:r>
              <a:rPr lang="pt-BR" sz="2000" dirty="0">
                <a:solidFill>
                  <a:prstClr val="black"/>
                </a:solidFill>
                <a:latin typeface="Verdana" pitchFamily="34" charset="0"/>
                <a:ea typeface="Verdana" pitchFamily="34" charset="0"/>
                <a:cs typeface="Verdana" pitchFamily="34" charset="0"/>
              </a:rPr>
              <a:t> (</a:t>
            </a:r>
            <a:r>
              <a:rPr lang="pt-BR" sz="2000" dirty="0" err="1">
                <a:solidFill>
                  <a:prstClr val="black"/>
                </a:solidFill>
                <a:latin typeface="Verdana" pitchFamily="34" charset="0"/>
                <a:ea typeface="Verdana" pitchFamily="34" charset="0"/>
                <a:cs typeface="Verdana" pitchFamily="34" charset="0"/>
              </a:rPr>
              <a:t>plagioclasa</a:t>
            </a:r>
            <a:r>
              <a:rPr lang="pt-BR" sz="2000" dirty="0">
                <a:solidFill>
                  <a:prstClr val="black"/>
                </a:solidFill>
                <a:latin typeface="Verdana" pitchFamily="34" charset="0"/>
                <a:ea typeface="Verdana" pitchFamily="34" charset="0"/>
                <a:cs typeface="Verdana" pitchFamily="34" charset="0"/>
              </a:rPr>
              <a:t> cálcica):</a:t>
            </a:r>
            <a:endParaRPr lang="es-MX" sz="2000" dirty="0">
              <a:solidFill>
                <a:prstClr val="black"/>
              </a:solidFill>
              <a:latin typeface="Verdana" pitchFamily="34" charset="0"/>
              <a:ea typeface="Verdana" pitchFamily="34" charset="0"/>
              <a:cs typeface="Verdana" pitchFamily="34" charset="0"/>
            </a:endParaRPr>
          </a:p>
          <a:p>
            <a:pPr algn="just">
              <a:lnSpc>
                <a:spcPct val="115000"/>
              </a:lnSpc>
            </a:pPr>
            <a:r>
              <a:rPr lang="pt-PT" dirty="0">
                <a:solidFill>
                  <a:prstClr val="black"/>
                </a:solidFill>
                <a:latin typeface="Times New Roman"/>
                <a:ea typeface="Times New Roman"/>
                <a:cs typeface="Times New Roman"/>
              </a:rPr>
              <a:t>CaAl</a:t>
            </a:r>
            <a:r>
              <a:rPr lang="pt-PT" baseline="-25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Si</a:t>
            </a:r>
            <a:r>
              <a:rPr lang="pt-PT" baseline="-25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O</a:t>
            </a:r>
            <a:r>
              <a:rPr lang="pt-PT" baseline="-25000" dirty="0">
                <a:solidFill>
                  <a:prstClr val="black"/>
                </a:solidFill>
                <a:latin typeface="Times New Roman"/>
                <a:ea typeface="Times New Roman"/>
                <a:cs typeface="Times New Roman"/>
              </a:rPr>
              <a:t>8</a:t>
            </a:r>
            <a:r>
              <a:rPr lang="pt-PT" dirty="0">
                <a:solidFill>
                  <a:prstClr val="black"/>
                </a:solidFill>
                <a:latin typeface="Times New Roman"/>
                <a:ea typeface="Times New Roman"/>
                <a:cs typeface="Times New Roman"/>
              </a:rPr>
              <a:t> + 2 H</a:t>
            </a:r>
            <a:r>
              <a:rPr lang="pt-PT" baseline="-25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CO</a:t>
            </a:r>
            <a:r>
              <a:rPr lang="pt-PT" baseline="-25000" dirty="0">
                <a:solidFill>
                  <a:prstClr val="black"/>
                </a:solidFill>
                <a:latin typeface="Times New Roman"/>
                <a:ea typeface="Times New Roman"/>
                <a:cs typeface="Times New Roman"/>
              </a:rPr>
              <a:t>3</a:t>
            </a:r>
            <a:r>
              <a:rPr lang="pt-PT" dirty="0">
                <a:solidFill>
                  <a:prstClr val="black"/>
                </a:solidFill>
                <a:latin typeface="Times New Roman"/>
                <a:ea typeface="Times New Roman"/>
                <a:cs typeface="Times New Roman"/>
              </a:rPr>
              <a:t> + H</a:t>
            </a:r>
            <a:r>
              <a:rPr lang="pt-PT" baseline="-25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O </a:t>
            </a:r>
            <a:r>
              <a:rPr lang="es-ES_tradnl" dirty="0">
                <a:solidFill>
                  <a:prstClr val="black"/>
                </a:solidFill>
                <a:latin typeface="Symbol"/>
                <a:ea typeface="Times New Roman"/>
                <a:cs typeface="Times New Roman"/>
              </a:rPr>
              <a:t>®</a:t>
            </a:r>
            <a:r>
              <a:rPr lang="pt-PT" dirty="0">
                <a:solidFill>
                  <a:prstClr val="black"/>
                </a:solidFill>
                <a:latin typeface="Times New Roman"/>
                <a:ea typeface="Times New Roman"/>
                <a:cs typeface="Times New Roman"/>
              </a:rPr>
              <a:t> Ca</a:t>
            </a:r>
            <a:r>
              <a:rPr lang="pt-PT" baseline="30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 + 2 HCO</a:t>
            </a:r>
            <a:r>
              <a:rPr lang="pt-PT" baseline="-25000" dirty="0">
                <a:solidFill>
                  <a:prstClr val="black"/>
                </a:solidFill>
                <a:latin typeface="Times New Roman"/>
                <a:ea typeface="Times New Roman"/>
                <a:cs typeface="Times New Roman"/>
              </a:rPr>
              <a:t>3</a:t>
            </a:r>
            <a:r>
              <a:rPr lang="pt-PT" baseline="30000" dirty="0">
                <a:solidFill>
                  <a:prstClr val="black"/>
                </a:solidFill>
                <a:latin typeface="Times New Roman"/>
                <a:ea typeface="Times New Roman"/>
                <a:cs typeface="Times New Roman"/>
              </a:rPr>
              <a:t>-</a:t>
            </a:r>
            <a:r>
              <a:rPr lang="pt-PT" dirty="0">
                <a:solidFill>
                  <a:prstClr val="black"/>
                </a:solidFill>
                <a:latin typeface="Times New Roman"/>
                <a:ea typeface="Times New Roman"/>
                <a:cs typeface="Times New Roman"/>
              </a:rPr>
              <a:t> </a:t>
            </a:r>
            <a:r>
              <a:rPr lang="pt-PT" b="1" dirty="0">
                <a:solidFill>
                  <a:prstClr val="black"/>
                </a:solidFill>
                <a:latin typeface="Times New Roman"/>
                <a:ea typeface="Times New Roman"/>
                <a:cs typeface="Times New Roman"/>
              </a:rPr>
              <a:t>+ Al</a:t>
            </a:r>
            <a:r>
              <a:rPr lang="pt-PT" b="1" baseline="-25000" dirty="0">
                <a:solidFill>
                  <a:prstClr val="black"/>
                </a:solidFill>
                <a:latin typeface="Times New Roman"/>
                <a:ea typeface="Times New Roman"/>
                <a:cs typeface="Times New Roman"/>
              </a:rPr>
              <a:t>2</a:t>
            </a:r>
            <a:r>
              <a:rPr lang="pt-PT" b="1" dirty="0">
                <a:solidFill>
                  <a:prstClr val="black"/>
                </a:solidFill>
                <a:latin typeface="Times New Roman"/>
                <a:ea typeface="Times New Roman"/>
                <a:cs typeface="Times New Roman"/>
              </a:rPr>
              <a:t>Si</a:t>
            </a:r>
            <a:r>
              <a:rPr lang="pt-PT" b="1" baseline="-25000" dirty="0">
                <a:solidFill>
                  <a:prstClr val="black"/>
                </a:solidFill>
                <a:latin typeface="Times New Roman"/>
                <a:ea typeface="Times New Roman"/>
                <a:cs typeface="Times New Roman"/>
              </a:rPr>
              <a:t>2</a:t>
            </a:r>
            <a:r>
              <a:rPr lang="pt-PT" b="1" dirty="0">
                <a:solidFill>
                  <a:prstClr val="black"/>
                </a:solidFill>
                <a:latin typeface="Times New Roman"/>
                <a:ea typeface="Times New Roman"/>
                <a:cs typeface="Times New Roman"/>
              </a:rPr>
              <a:t>O</a:t>
            </a:r>
            <a:r>
              <a:rPr lang="pt-PT" b="1" baseline="-25000" dirty="0">
                <a:solidFill>
                  <a:prstClr val="black"/>
                </a:solidFill>
                <a:latin typeface="Times New Roman"/>
                <a:ea typeface="Times New Roman"/>
                <a:cs typeface="Times New Roman"/>
              </a:rPr>
              <a:t>5</a:t>
            </a:r>
            <a:r>
              <a:rPr lang="pt-PT" b="1" dirty="0">
                <a:solidFill>
                  <a:prstClr val="black"/>
                </a:solidFill>
                <a:latin typeface="Times New Roman"/>
                <a:ea typeface="Times New Roman"/>
                <a:cs typeface="Times New Roman"/>
              </a:rPr>
              <a:t>(OH)</a:t>
            </a:r>
            <a:r>
              <a:rPr lang="pt-PT" b="1" baseline="-25000" dirty="0">
                <a:solidFill>
                  <a:prstClr val="black"/>
                </a:solidFill>
                <a:latin typeface="Times New Roman"/>
                <a:ea typeface="Times New Roman"/>
                <a:cs typeface="Times New Roman"/>
              </a:rPr>
              <a:t>4</a:t>
            </a:r>
          </a:p>
          <a:p>
            <a:pPr algn="just">
              <a:lnSpc>
                <a:spcPct val="115000"/>
              </a:lnSpc>
            </a:pPr>
            <a:endParaRPr lang="es-MX" sz="1600" dirty="0">
              <a:solidFill>
                <a:prstClr val="black"/>
              </a:solidFill>
              <a:ea typeface="Calibri"/>
              <a:cs typeface="Times New Roman"/>
            </a:endParaRPr>
          </a:p>
          <a:p>
            <a:pPr marL="678815" indent="-228600" algn="just">
              <a:lnSpc>
                <a:spcPct val="115000"/>
              </a:lnSpc>
            </a:pPr>
            <a:r>
              <a:rPr lang="es-ES_tradnl" sz="2000" dirty="0">
                <a:solidFill>
                  <a:prstClr val="black"/>
                </a:solidFill>
                <a:latin typeface="Verdana" pitchFamily="34" charset="0"/>
                <a:ea typeface="Verdana" pitchFamily="34" charset="0"/>
                <a:cs typeface="Verdana" pitchFamily="34" charset="0"/>
              </a:rPr>
              <a:t>2)      Hidrólisis de la albita (</a:t>
            </a:r>
            <a:r>
              <a:rPr lang="es-ES_tradnl" sz="2000" dirty="0" err="1">
                <a:solidFill>
                  <a:prstClr val="black"/>
                </a:solidFill>
                <a:latin typeface="Verdana" pitchFamily="34" charset="0"/>
                <a:ea typeface="Verdana" pitchFamily="34" charset="0"/>
                <a:cs typeface="Verdana" pitchFamily="34" charset="0"/>
              </a:rPr>
              <a:t>plagioclasa</a:t>
            </a:r>
            <a:r>
              <a:rPr lang="es-ES_tradnl" sz="2000" dirty="0">
                <a:solidFill>
                  <a:prstClr val="black"/>
                </a:solidFill>
                <a:latin typeface="Verdana" pitchFamily="34" charset="0"/>
                <a:ea typeface="Verdana" pitchFamily="34" charset="0"/>
                <a:cs typeface="Verdana" pitchFamily="34" charset="0"/>
              </a:rPr>
              <a:t> sódica):</a:t>
            </a:r>
          </a:p>
          <a:p>
            <a:pPr marL="678815" indent="-228600" algn="just">
              <a:lnSpc>
                <a:spcPct val="115000"/>
              </a:lnSpc>
            </a:pPr>
            <a:endParaRPr lang="es-MX" sz="1600" dirty="0">
              <a:solidFill>
                <a:prstClr val="black"/>
              </a:solidFill>
              <a:ea typeface="Calibri"/>
              <a:cs typeface="Times New Roman"/>
            </a:endParaRPr>
          </a:p>
          <a:p>
            <a:pPr algn="just">
              <a:lnSpc>
                <a:spcPct val="115000"/>
              </a:lnSpc>
            </a:pPr>
            <a:r>
              <a:rPr lang="pt-PT" dirty="0">
                <a:solidFill>
                  <a:prstClr val="black"/>
                </a:solidFill>
                <a:latin typeface="Times New Roman"/>
                <a:ea typeface="Times New Roman"/>
                <a:cs typeface="Times New Roman"/>
              </a:rPr>
              <a:t>2 NaAlSi</a:t>
            </a:r>
            <a:r>
              <a:rPr lang="pt-PT" baseline="-25000" dirty="0">
                <a:solidFill>
                  <a:prstClr val="black"/>
                </a:solidFill>
                <a:latin typeface="Times New Roman"/>
                <a:ea typeface="Times New Roman"/>
                <a:cs typeface="Times New Roman"/>
              </a:rPr>
              <a:t>3</a:t>
            </a:r>
            <a:r>
              <a:rPr lang="pt-PT" dirty="0">
                <a:solidFill>
                  <a:prstClr val="black"/>
                </a:solidFill>
                <a:latin typeface="Times New Roman"/>
                <a:ea typeface="Times New Roman"/>
                <a:cs typeface="Times New Roman"/>
              </a:rPr>
              <a:t>O</a:t>
            </a:r>
            <a:r>
              <a:rPr lang="pt-PT" baseline="-25000" dirty="0">
                <a:solidFill>
                  <a:prstClr val="black"/>
                </a:solidFill>
                <a:latin typeface="Times New Roman"/>
                <a:ea typeface="Times New Roman"/>
                <a:cs typeface="Times New Roman"/>
              </a:rPr>
              <a:t>8</a:t>
            </a:r>
            <a:r>
              <a:rPr lang="pt-PT" dirty="0">
                <a:solidFill>
                  <a:prstClr val="black"/>
                </a:solidFill>
                <a:latin typeface="Times New Roman"/>
                <a:ea typeface="Times New Roman"/>
                <a:cs typeface="Times New Roman"/>
              </a:rPr>
              <a:t> + 2 H</a:t>
            </a:r>
            <a:r>
              <a:rPr lang="pt-PT" baseline="-25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CO</a:t>
            </a:r>
            <a:r>
              <a:rPr lang="pt-PT" baseline="-25000" dirty="0">
                <a:solidFill>
                  <a:prstClr val="black"/>
                </a:solidFill>
                <a:latin typeface="Times New Roman"/>
                <a:ea typeface="Times New Roman"/>
                <a:cs typeface="Times New Roman"/>
              </a:rPr>
              <a:t>3</a:t>
            </a:r>
            <a:r>
              <a:rPr lang="pt-PT" dirty="0">
                <a:solidFill>
                  <a:prstClr val="black"/>
                </a:solidFill>
                <a:latin typeface="Times New Roman"/>
                <a:ea typeface="Times New Roman"/>
                <a:cs typeface="Times New Roman"/>
              </a:rPr>
              <a:t> + 9 H</a:t>
            </a:r>
            <a:r>
              <a:rPr lang="pt-PT" baseline="-25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O </a:t>
            </a:r>
            <a:r>
              <a:rPr lang="es-ES_tradnl" dirty="0">
                <a:solidFill>
                  <a:prstClr val="black"/>
                </a:solidFill>
                <a:latin typeface="Symbol"/>
                <a:ea typeface="Times New Roman"/>
                <a:cs typeface="Times New Roman"/>
              </a:rPr>
              <a:t>®</a:t>
            </a:r>
            <a:r>
              <a:rPr lang="pt-PT" dirty="0">
                <a:solidFill>
                  <a:prstClr val="black"/>
                </a:solidFill>
                <a:latin typeface="Times New Roman"/>
                <a:ea typeface="Times New Roman"/>
                <a:cs typeface="Times New Roman"/>
              </a:rPr>
              <a:t> 2 Na</a:t>
            </a:r>
            <a:r>
              <a:rPr lang="pt-PT" baseline="30000" dirty="0">
                <a:solidFill>
                  <a:prstClr val="black"/>
                </a:solidFill>
                <a:latin typeface="Times New Roman"/>
                <a:ea typeface="Times New Roman"/>
                <a:cs typeface="Times New Roman"/>
              </a:rPr>
              <a:t>+</a:t>
            </a:r>
            <a:r>
              <a:rPr lang="pt-PT" dirty="0">
                <a:solidFill>
                  <a:prstClr val="black"/>
                </a:solidFill>
                <a:latin typeface="Times New Roman"/>
                <a:ea typeface="Times New Roman"/>
                <a:cs typeface="Times New Roman"/>
              </a:rPr>
              <a:t> + 2 HCO</a:t>
            </a:r>
            <a:r>
              <a:rPr lang="pt-PT" baseline="-25000" dirty="0">
                <a:solidFill>
                  <a:prstClr val="black"/>
                </a:solidFill>
                <a:latin typeface="Times New Roman"/>
                <a:ea typeface="Times New Roman"/>
                <a:cs typeface="Times New Roman"/>
              </a:rPr>
              <a:t>3</a:t>
            </a:r>
            <a:r>
              <a:rPr lang="pt-PT" baseline="30000" dirty="0">
                <a:solidFill>
                  <a:prstClr val="black"/>
                </a:solidFill>
                <a:latin typeface="Times New Roman"/>
                <a:ea typeface="Times New Roman"/>
                <a:cs typeface="Times New Roman"/>
              </a:rPr>
              <a:t>-</a:t>
            </a:r>
            <a:r>
              <a:rPr lang="pt-PT" dirty="0">
                <a:solidFill>
                  <a:prstClr val="black"/>
                </a:solidFill>
                <a:latin typeface="Times New Roman"/>
                <a:ea typeface="Times New Roman"/>
                <a:cs typeface="Times New Roman"/>
              </a:rPr>
              <a:t> + </a:t>
            </a:r>
            <a:r>
              <a:rPr lang="pt-PT" b="1" dirty="0">
                <a:solidFill>
                  <a:prstClr val="black"/>
                </a:solidFill>
                <a:latin typeface="Times New Roman"/>
                <a:ea typeface="Times New Roman"/>
                <a:cs typeface="Times New Roman"/>
              </a:rPr>
              <a:t>Al</a:t>
            </a:r>
            <a:r>
              <a:rPr lang="pt-PT" b="1" baseline="-25000" dirty="0">
                <a:solidFill>
                  <a:prstClr val="black"/>
                </a:solidFill>
                <a:latin typeface="Times New Roman"/>
                <a:ea typeface="Times New Roman"/>
                <a:cs typeface="Times New Roman"/>
              </a:rPr>
              <a:t>2</a:t>
            </a:r>
            <a:r>
              <a:rPr lang="pt-PT" b="1" dirty="0">
                <a:solidFill>
                  <a:prstClr val="black"/>
                </a:solidFill>
                <a:latin typeface="Times New Roman"/>
                <a:ea typeface="Times New Roman"/>
                <a:cs typeface="Times New Roman"/>
              </a:rPr>
              <a:t>Si</a:t>
            </a:r>
            <a:r>
              <a:rPr lang="pt-PT" b="1" baseline="-25000" dirty="0">
                <a:solidFill>
                  <a:prstClr val="black"/>
                </a:solidFill>
                <a:latin typeface="Times New Roman"/>
                <a:ea typeface="Times New Roman"/>
                <a:cs typeface="Times New Roman"/>
              </a:rPr>
              <a:t>2</a:t>
            </a:r>
            <a:r>
              <a:rPr lang="pt-PT" b="1" dirty="0">
                <a:solidFill>
                  <a:prstClr val="black"/>
                </a:solidFill>
                <a:latin typeface="Times New Roman"/>
                <a:ea typeface="Times New Roman"/>
                <a:cs typeface="Times New Roman"/>
              </a:rPr>
              <a:t>O</a:t>
            </a:r>
            <a:r>
              <a:rPr lang="pt-PT" b="1" baseline="-25000" dirty="0">
                <a:solidFill>
                  <a:prstClr val="black"/>
                </a:solidFill>
                <a:latin typeface="Times New Roman"/>
                <a:ea typeface="Times New Roman"/>
                <a:cs typeface="Times New Roman"/>
              </a:rPr>
              <a:t>5</a:t>
            </a:r>
            <a:r>
              <a:rPr lang="pt-PT" b="1" dirty="0">
                <a:solidFill>
                  <a:prstClr val="black"/>
                </a:solidFill>
                <a:latin typeface="Times New Roman"/>
                <a:ea typeface="Times New Roman"/>
                <a:cs typeface="Times New Roman"/>
              </a:rPr>
              <a:t>(OH)</a:t>
            </a:r>
            <a:r>
              <a:rPr lang="pt-PT" b="1" baseline="-25000" dirty="0">
                <a:solidFill>
                  <a:prstClr val="black"/>
                </a:solidFill>
                <a:latin typeface="Times New Roman"/>
                <a:ea typeface="Times New Roman"/>
                <a:cs typeface="Times New Roman"/>
              </a:rPr>
              <a:t>4</a:t>
            </a:r>
            <a:r>
              <a:rPr lang="pt-PT" b="1" dirty="0">
                <a:solidFill>
                  <a:prstClr val="black"/>
                </a:solidFill>
                <a:latin typeface="Times New Roman"/>
                <a:ea typeface="Times New Roman"/>
                <a:cs typeface="Times New Roman"/>
              </a:rPr>
              <a:t> </a:t>
            </a:r>
            <a:r>
              <a:rPr lang="pt-PT" dirty="0">
                <a:solidFill>
                  <a:prstClr val="black"/>
                </a:solidFill>
                <a:latin typeface="Times New Roman"/>
                <a:ea typeface="Times New Roman"/>
                <a:cs typeface="Times New Roman"/>
              </a:rPr>
              <a:t>+ 4 H</a:t>
            </a:r>
            <a:r>
              <a:rPr lang="pt-PT" baseline="-25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SiO</a:t>
            </a:r>
            <a:r>
              <a:rPr lang="pt-PT" baseline="-25000" dirty="0">
                <a:solidFill>
                  <a:prstClr val="black"/>
                </a:solidFill>
                <a:latin typeface="Times New Roman"/>
                <a:ea typeface="Times New Roman"/>
                <a:cs typeface="Times New Roman"/>
              </a:rPr>
              <a:t>4</a:t>
            </a:r>
          </a:p>
          <a:p>
            <a:pPr algn="just">
              <a:lnSpc>
                <a:spcPct val="115000"/>
              </a:lnSpc>
            </a:pPr>
            <a:endParaRPr lang="pt-PT" sz="1600" baseline="-25000" dirty="0">
              <a:solidFill>
                <a:prstClr val="black"/>
              </a:solidFill>
              <a:latin typeface="Times New Roman"/>
              <a:ea typeface="Calibri"/>
              <a:cs typeface="Times New Roman"/>
            </a:endParaRPr>
          </a:p>
          <a:p>
            <a:pPr algn="just">
              <a:lnSpc>
                <a:spcPct val="115000"/>
              </a:lnSpc>
            </a:pPr>
            <a:endParaRPr lang="es-MX" sz="1600" dirty="0">
              <a:solidFill>
                <a:prstClr val="black"/>
              </a:solidFill>
              <a:ea typeface="Calibri"/>
              <a:cs typeface="Times New Roman"/>
            </a:endParaRPr>
          </a:p>
          <a:p>
            <a:pPr marL="678815" indent="-228600" algn="just">
              <a:lnSpc>
                <a:spcPct val="115000"/>
              </a:lnSpc>
            </a:pPr>
            <a:r>
              <a:rPr lang="es-ES_tradnl" sz="2000" dirty="0">
                <a:solidFill>
                  <a:prstClr val="black"/>
                </a:solidFill>
                <a:latin typeface="Verdana" pitchFamily="34" charset="0"/>
                <a:ea typeface="Verdana" pitchFamily="34" charset="0"/>
                <a:cs typeface="Verdana" pitchFamily="34" charset="0"/>
              </a:rPr>
              <a:t>3)      Hidrólisis de la ortoclasa (feldespato potásico):</a:t>
            </a:r>
            <a:endParaRPr lang="es-MX" sz="2000" dirty="0">
              <a:solidFill>
                <a:prstClr val="black"/>
              </a:solidFill>
              <a:latin typeface="Verdana" pitchFamily="34" charset="0"/>
              <a:ea typeface="Verdana" pitchFamily="34" charset="0"/>
              <a:cs typeface="Verdana" pitchFamily="34" charset="0"/>
            </a:endParaRPr>
          </a:p>
          <a:p>
            <a:pPr algn="just">
              <a:lnSpc>
                <a:spcPct val="115000"/>
              </a:lnSpc>
            </a:pPr>
            <a:r>
              <a:rPr lang="pt-PT" dirty="0">
                <a:solidFill>
                  <a:prstClr val="black"/>
                </a:solidFill>
                <a:latin typeface="Times New Roman"/>
                <a:ea typeface="Times New Roman"/>
                <a:cs typeface="Times New Roman"/>
              </a:rPr>
              <a:t>2 KAlSi</a:t>
            </a:r>
            <a:r>
              <a:rPr lang="pt-PT" baseline="-25000" dirty="0">
                <a:solidFill>
                  <a:prstClr val="black"/>
                </a:solidFill>
                <a:latin typeface="Times New Roman"/>
                <a:ea typeface="Times New Roman"/>
                <a:cs typeface="Times New Roman"/>
              </a:rPr>
              <a:t>3</a:t>
            </a:r>
            <a:r>
              <a:rPr lang="pt-PT" dirty="0">
                <a:solidFill>
                  <a:prstClr val="black"/>
                </a:solidFill>
                <a:latin typeface="Times New Roman"/>
                <a:ea typeface="Times New Roman"/>
                <a:cs typeface="Times New Roman"/>
              </a:rPr>
              <a:t>O</a:t>
            </a:r>
            <a:r>
              <a:rPr lang="pt-PT" baseline="-25000" dirty="0">
                <a:solidFill>
                  <a:prstClr val="black"/>
                </a:solidFill>
                <a:latin typeface="Times New Roman"/>
                <a:ea typeface="Times New Roman"/>
                <a:cs typeface="Times New Roman"/>
              </a:rPr>
              <a:t>8</a:t>
            </a:r>
            <a:r>
              <a:rPr lang="pt-PT" dirty="0">
                <a:solidFill>
                  <a:prstClr val="black"/>
                </a:solidFill>
                <a:latin typeface="Times New Roman"/>
                <a:ea typeface="Times New Roman"/>
                <a:cs typeface="Times New Roman"/>
              </a:rPr>
              <a:t> + 2 H</a:t>
            </a:r>
            <a:r>
              <a:rPr lang="pt-PT" baseline="-25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CO</a:t>
            </a:r>
            <a:r>
              <a:rPr lang="pt-PT" baseline="-25000" dirty="0">
                <a:solidFill>
                  <a:prstClr val="black"/>
                </a:solidFill>
                <a:latin typeface="Times New Roman"/>
                <a:ea typeface="Times New Roman"/>
                <a:cs typeface="Times New Roman"/>
              </a:rPr>
              <a:t>3</a:t>
            </a:r>
            <a:r>
              <a:rPr lang="pt-PT" dirty="0">
                <a:solidFill>
                  <a:prstClr val="black"/>
                </a:solidFill>
                <a:latin typeface="Times New Roman"/>
                <a:ea typeface="Times New Roman"/>
                <a:cs typeface="Times New Roman"/>
              </a:rPr>
              <a:t> + 9 H</a:t>
            </a:r>
            <a:r>
              <a:rPr lang="pt-PT" baseline="-25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O </a:t>
            </a:r>
            <a:r>
              <a:rPr lang="es-ES_tradnl" dirty="0">
                <a:solidFill>
                  <a:prstClr val="black"/>
                </a:solidFill>
                <a:latin typeface="Symbol"/>
                <a:ea typeface="Times New Roman"/>
                <a:cs typeface="Times New Roman"/>
              </a:rPr>
              <a:t>®</a:t>
            </a:r>
            <a:r>
              <a:rPr lang="pt-PT" dirty="0">
                <a:solidFill>
                  <a:prstClr val="black"/>
                </a:solidFill>
                <a:latin typeface="Times New Roman"/>
                <a:ea typeface="Times New Roman"/>
                <a:cs typeface="Times New Roman"/>
              </a:rPr>
              <a:t> 2 K</a:t>
            </a:r>
            <a:r>
              <a:rPr lang="pt-PT" baseline="30000" dirty="0">
                <a:solidFill>
                  <a:prstClr val="black"/>
                </a:solidFill>
                <a:latin typeface="Times New Roman"/>
                <a:ea typeface="Times New Roman"/>
                <a:cs typeface="Times New Roman"/>
              </a:rPr>
              <a:t>+</a:t>
            </a:r>
            <a:r>
              <a:rPr lang="pt-PT" dirty="0">
                <a:solidFill>
                  <a:prstClr val="black"/>
                </a:solidFill>
                <a:latin typeface="Times New Roman"/>
                <a:ea typeface="Times New Roman"/>
                <a:cs typeface="Times New Roman"/>
              </a:rPr>
              <a:t> + 2 HCO</a:t>
            </a:r>
            <a:r>
              <a:rPr lang="pt-PT" baseline="-25000" dirty="0">
                <a:solidFill>
                  <a:prstClr val="black"/>
                </a:solidFill>
                <a:latin typeface="Times New Roman"/>
                <a:ea typeface="Times New Roman"/>
                <a:cs typeface="Times New Roman"/>
              </a:rPr>
              <a:t>3</a:t>
            </a:r>
            <a:r>
              <a:rPr lang="pt-PT" baseline="30000" dirty="0">
                <a:solidFill>
                  <a:prstClr val="black"/>
                </a:solidFill>
                <a:latin typeface="Times New Roman"/>
                <a:ea typeface="Times New Roman"/>
                <a:cs typeface="Times New Roman"/>
              </a:rPr>
              <a:t>-</a:t>
            </a:r>
            <a:r>
              <a:rPr lang="pt-PT" dirty="0">
                <a:solidFill>
                  <a:prstClr val="black"/>
                </a:solidFill>
                <a:latin typeface="Times New Roman"/>
                <a:ea typeface="Times New Roman"/>
                <a:cs typeface="Times New Roman"/>
              </a:rPr>
              <a:t> </a:t>
            </a:r>
            <a:r>
              <a:rPr lang="pt-PT" b="1" dirty="0">
                <a:solidFill>
                  <a:prstClr val="black"/>
                </a:solidFill>
                <a:latin typeface="Times New Roman"/>
                <a:ea typeface="Times New Roman"/>
                <a:cs typeface="Times New Roman"/>
              </a:rPr>
              <a:t>+ Al</a:t>
            </a:r>
            <a:r>
              <a:rPr lang="pt-PT" b="1" baseline="-25000" dirty="0">
                <a:solidFill>
                  <a:prstClr val="black"/>
                </a:solidFill>
                <a:latin typeface="Times New Roman"/>
                <a:ea typeface="Times New Roman"/>
                <a:cs typeface="Times New Roman"/>
              </a:rPr>
              <a:t>2</a:t>
            </a:r>
            <a:r>
              <a:rPr lang="pt-PT" b="1" dirty="0">
                <a:solidFill>
                  <a:prstClr val="black"/>
                </a:solidFill>
                <a:latin typeface="Times New Roman"/>
                <a:ea typeface="Times New Roman"/>
                <a:cs typeface="Times New Roman"/>
              </a:rPr>
              <a:t>Si</a:t>
            </a:r>
            <a:r>
              <a:rPr lang="pt-PT" b="1" baseline="-25000" dirty="0">
                <a:solidFill>
                  <a:prstClr val="black"/>
                </a:solidFill>
                <a:latin typeface="Times New Roman"/>
                <a:ea typeface="Times New Roman"/>
                <a:cs typeface="Times New Roman"/>
              </a:rPr>
              <a:t>2</a:t>
            </a:r>
            <a:r>
              <a:rPr lang="pt-PT" b="1" dirty="0">
                <a:solidFill>
                  <a:prstClr val="black"/>
                </a:solidFill>
                <a:latin typeface="Times New Roman"/>
                <a:ea typeface="Times New Roman"/>
                <a:cs typeface="Times New Roman"/>
              </a:rPr>
              <a:t>O</a:t>
            </a:r>
            <a:r>
              <a:rPr lang="pt-PT" b="1" baseline="-25000" dirty="0">
                <a:solidFill>
                  <a:prstClr val="black"/>
                </a:solidFill>
                <a:latin typeface="Times New Roman"/>
                <a:ea typeface="Times New Roman"/>
                <a:cs typeface="Times New Roman"/>
              </a:rPr>
              <a:t>5</a:t>
            </a:r>
            <a:r>
              <a:rPr lang="pt-PT" b="1" dirty="0">
                <a:solidFill>
                  <a:prstClr val="black"/>
                </a:solidFill>
                <a:latin typeface="Times New Roman"/>
                <a:ea typeface="Times New Roman"/>
                <a:cs typeface="Times New Roman"/>
              </a:rPr>
              <a:t>(OH)</a:t>
            </a:r>
            <a:r>
              <a:rPr lang="pt-PT" b="1" baseline="-25000" dirty="0">
                <a:solidFill>
                  <a:prstClr val="black"/>
                </a:solidFill>
                <a:latin typeface="Times New Roman"/>
                <a:ea typeface="Times New Roman"/>
                <a:cs typeface="Times New Roman"/>
              </a:rPr>
              <a:t>4</a:t>
            </a:r>
            <a:r>
              <a:rPr lang="pt-PT" b="1" dirty="0">
                <a:solidFill>
                  <a:prstClr val="black"/>
                </a:solidFill>
                <a:latin typeface="Times New Roman"/>
                <a:ea typeface="Times New Roman"/>
                <a:cs typeface="Times New Roman"/>
              </a:rPr>
              <a:t> </a:t>
            </a:r>
            <a:r>
              <a:rPr lang="pt-PT" dirty="0">
                <a:solidFill>
                  <a:prstClr val="black"/>
                </a:solidFill>
                <a:latin typeface="Times New Roman"/>
                <a:ea typeface="Times New Roman"/>
                <a:cs typeface="Times New Roman"/>
              </a:rPr>
              <a:t>+ 4 H</a:t>
            </a:r>
            <a:r>
              <a:rPr lang="pt-PT" baseline="-25000" dirty="0">
                <a:solidFill>
                  <a:prstClr val="black"/>
                </a:solidFill>
                <a:latin typeface="Times New Roman"/>
                <a:ea typeface="Times New Roman"/>
                <a:cs typeface="Times New Roman"/>
              </a:rPr>
              <a:t>2</a:t>
            </a:r>
            <a:r>
              <a:rPr lang="pt-PT" dirty="0">
                <a:solidFill>
                  <a:prstClr val="black"/>
                </a:solidFill>
                <a:latin typeface="Times New Roman"/>
                <a:ea typeface="Times New Roman"/>
                <a:cs typeface="Times New Roman"/>
              </a:rPr>
              <a:t>SiO</a:t>
            </a:r>
            <a:r>
              <a:rPr lang="pt-PT" baseline="-25000" dirty="0">
                <a:solidFill>
                  <a:prstClr val="black"/>
                </a:solidFill>
                <a:latin typeface="Times New Roman"/>
                <a:ea typeface="Times New Roman"/>
                <a:cs typeface="Times New Roman"/>
              </a:rPr>
              <a:t>4</a:t>
            </a:r>
            <a:endParaRPr lang="es-MX" sz="1600" dirty="0">
              <a:solidFill>
                <a:prstClr val="black"/>
              </a:solidFill>
              <a:ea typeface="Calibri"/>
              <a:cs typeface="Times New Roman"/>
            </a:endParaRPr>
          </a:p>
          <a:p>
            <a:pPr algn="just">
              <a:lnSpc>
                <a:spcPct val="115000"/>
              </a:lnSpc>
            </a:pPr>
            <a:r>
              <a:rPr lang="pt-PT" baseline="-25000" dirty="0">
                <a:solidFill>
                  <a:prstClr val="black"/>
                </a:solidFill>
                <a:latin typeface="Times New Roman"/>
                <a:ea typeface="Times New Roman"/>
                <a:cs typeface="Times New Roman"/>
              </a:rPr>
              <a:t> </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2165286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3ts"/>
          <p:cNvPicPr/>
          <p:nvPr/>
        </p:nvPicPr>
        <p:blipFill>
          <a:blip r:embed="rId2" cstate="print"/>
          <a:srcRect/>
          <a:stretch>
            <a:fillRect/>
          </a:stretch>
        </p:blipFill>
        <p:spPr bwMode="auto">
          <a:xfrm>
            <a:off x="2267744" y="1268760"/>
            <a:ext cx="4032448" cy="3384375"/>
          </a:xfrm>
          <a:prstGeom prst="rect">
            <a:avLst/>
          </a:prstGeom>
          <a:noFill/>
          <a:ln w="9525">
            <a:noFill/>
            <a:miter lim="800000"/>
            <a:headEnd/>
            <a:tailEnd/>
          </a:ln>
        </p:spPr>
      </p:pic>
      <p:sp>
        <p:nvSpPr>
          <p:cNvPr id="3" name="2 Rectángulo"/>
          <p:cNvSpPr/>
          <p:nvPr/>
        </p:nvSpPr>
        <p:spPr>
          <a:xfrm>
            <a:off x="1356359" y="5146609"/>
            <a:ext cx="6624736" cy="410882"/>
          </a:xfrm>
          <a:prstGeom prst="rect">
            <a:avLst/>
          </a:prstGeom>
        </p:spPr>
        <p:txBody>
          <a:bodyPr wrap="square">
            <a:spAutoFit/>
          </a:bodyPr>
          <a:lstStyle/>
          <a:p>
            <a:pPr algn="ctr">
              <a:lnSpc>
                <a:spcPct val="115000"/>
              </a:lnSpc>
            </a:pPr>
            <a:r>
              <a:rPr lang="es-ES_tradnl" b="1" dirty="0">
                <a:solidFill>
                  <a:prstClr val="black"/>
                </a:solidFill>
                <a:latin typeface="Times New Roman"/>
                <a:ea typeface="Times New Roman"/>
                <a:cs typeface="Times New Roman"/>
              </a:rPr>
              <a:t>Roca alterada a arcillas </a:t>
            </a:r>
            <a:r>
              <a:rPr lang="es-ES_tradnl" b="1" dirty="0" err="1">
                <a:solidFill>
                  <a:prstClr val="black"/>
                </a:solidFill>
                <a:latin typeface="Times New Roman"/>
                <a:ea typeface="Times New Roman"/>
                <a:cs typeface="Times New Roman"/>
              </a:rPr>
              <a:t>caoliníticas</a:t>
            </a:r>
            <a:r>
              <a:rPr lang="es-ES_tradnl" b="1" dirty="0">
                <a:solidFill>
                  <a:prstClr val="black"/>
                </a:solidFill>
                <a:latin typeface="Times New Roman"/>
                <a:ea typeface="Times New Roman"/>
                <a:cs typeface="Times New Roman"/>
              </a:rPr>
              <a:t>. Note el blanqueo de la roca.</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896991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78379" y="1700808"/>
            <a:ext cx="7488832" cy="3046988"/>
          </a:xfrm>
          <a:prstGeom prst="rect">
            <a:avLst/>
          </a:prstGeom>
        </p:spPr>
        <p:txBody>
          <a:bodyPr wrap="square">
            <a:spAutoFit/>
          </a:bodyPr>
          <a:lstStyle/>
          <a:p>
            <a:r>
              <a:rPr lang="es-MX" sz="2400" dirty="0">
                <a:solidFill>
                  <a:prstClr val="black"/>
                </a:solidFill>
              </a:rPr>
              <a:t>El clima, a través de los parámetros de humedad y temperatura, controla fuertemente el proceso formador de arcillas a partir de los silicatos. </a:t>
            </a:r>
          </a:p>
          <a:p>
            <a:endParaRPr lang="es-MX" sz="2400" dirty="0">
              <a:solidFill>
                <a:prstClr val="black"/>
              </a:solidFill>
            </a:endParaRPr>
          </a:p>
          <a:p>
            <a:r>
              <a:rPr lang="es-MX" sz="2400" dirty="0">
                <a:solidFill>
                  <a:prstClr val="black"/>
                </a:solidFill>
              </a:rPr>
              <a:t>Así, en condiciones de humedad y calor la hidrólisis dará lugar a arcillas </a:t>
            </a:r>
            <a:r>
              <a:rPr lang="es-MX" sz="2400" dirty="0" err="1">
                <a:solidFill>
                  <a:prstClr val="black"/>
                </a:solidFill>
              </a:rPr>
              <a:t>caoliníticas</a:t>
            </a:r>
            <a:r>
              <a:rPr lang="es-MX" sz="2400" dirty="0">
                <a:solidFill>
                  <a:prstClr val="black"/>
                </a:solidFill>
              </a:rPr>
              <a:t>, e incluso a un residuo final de </a:t>
            </a:r>
            <a:r>
              <a:rPr lang="es-MX" sz="2400" dirty="0" err="1">
                <a:solidFill>
                  <a:prstClr val="black"/>
                </a:solidFill>
              </a:rPr>
              <a:t>gibbsita</a:t>
            </a:r>
            <a:r>
              <a:rPr lang="es-MX" sz="2400" dirty="0">
                <a:solidFill>
                  <a:prstClr val="black"/>
                </a:solidFill>
              </a:rPr>
              <a:t>, Al(OH)3. </a:t>
            </a:r>
          </a:p>
          <a:p>
            <a:endParaRPr lang="es-MX" sz="2400" dirty="0">
              <a:solidFill>
                <a:prstClr val="black"/>
              </a:solidFill>
            </a:endParaRPr>
          </a:p>
        </p:txBody>
      </p:sp>
    </p:spTree>
    <p:extLst>
      <p:ext uri="{BB962C8B-B14F-4D97-AF65-F5344CB8AC3E}">
        <p14:creationId xmlns:p14="http://schemas.microsoft.com/office/powerpoint/2010/main" val="3159793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80703" y="1268760"/>
            <a:ext cx="7416824" cy="4154984"/>
          </a:xfrm>
          <a:prstGeom prst="rect">
            <a:avLst/>
          </a:prstGeom>
        </p:spPr>
        <p:txBody>
          <a:bodyPr wrap="square">
            <a:spAutoFit/>
          </a:bodyPr>
          <a:lstStyle/>
          <a:p>
            <a:r>
              <a:rPr lang="es-MX" sz="2400" dirty="0">
                <a:solidFill>
                  <a:prstClr val="black"/>
                </a:solidFill>
              </a:rPr>
              <a:t>Por el contrario, en climas áridos la arcilla predominante resulta ser del tipo </a:t>
            </a:r>
            <a:r>
              <a:rPr lang="es-MX" sz="2400" dirty="0" err="1">
                <a:solidFill>
                  <a:prstClr val="black"/>
                </a:solidFill>
              </a:rPr>
              <a:t>illita-esmectita</a:t>
            </a:r>
            <a:r>
              <a:rPr lang="es-MX" sz="2400" dirty="0">
                <a:solidFill>
                  <a:prstClr val="black"/>
                </a:solidFill>
              </a:rPr>
              <a:t>.</a:t>
            </a:r>
          </a:p>
          <a:p>
            <a:endParaRPr lang="es-MX" sz="2400" dirty="0">
              <a:solidFill>
                <a:prstClr val="black"/>
              </a:solidFill>
            </a:endParaRPr>
          </a:p>
          <a:p>
            <a:r>
              <a:rPr lang="es-MX" sz="2400" dirty="0">
                <a:solidFill>
                  <a:prstClr val="black"/>
                </a:solidFill>
              </a:rPr>
              <a:t> Cabe destacar, no obstante, que el mundo de los procesos formadores de arcillas es extraordinariamente complejo, por lo cual lo anteriormente dicho tiene que ser tomado únicamente en el contexto de una simplificación didáctica.</a:t>
            </a:r>
          </a:p>
          <a:p>
            <a:endParaRPr lang="es-MX" sz="2400" dirty="0">
              <a:solidFill>
                <a:prstClr val="black"/>
              </a:solidFill>
            </a:endParaRPr>
          </a:p>
          <a:p>
            <a:endParaRPr lang="es-MX" sz="2400" dirty="0">
              <a:solidFill>
                <a:prstClr val="black"/>
              </a:solidFill>
            </a:endParaRPr>
          </a:p>
          <a:p>
            <a:r>
              <a:rPr lang="es-MX" sz="2400" dirty="0">
                <a:solidFill>
                  <a:prstClr val="black"/>
                </a:solidFill>
              </a:rPr>
              <a:t> Las figuras adjuntas ilustran la complejidad de variables implicadas.</a:t>
            </a:r>
          </a:p>
        </p:txBody>
      </p:sp>
    </p:spTree>
    <p:extLst>
      <p:ext uri="{BB962C8B-B14F-4D97-AF65-F5344CB8AC3E}">
        <p14:creationId xmlns:p14="http://schemas.microsoft.com/office/powerpoint/2010/main" val="89624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uclm.es/users/higueras/MAM/MAM4_archivos/image010.jpg"/>
          <p:cNvPicPr/>
          <p:nvPr/>
        </p:nvPicPr>
        <p:blipFill>
          <a:blip r:embed="rId2" r:link="rId3" cstate="print"/>
          <a:srcRect/>
          <a:stretch>
            <a:fillRect/>
          </a:stretch>
        </p:blipFill>
        <p:spPr bwMode="auto">
          <a:xfrm>
            <a:off x="1403648" y="404664"/>
            <a:ext cx="6624736" cy="4367361"/>
          </a:xfrm>
          <a:prstGeom prst="rect">
            <a:avLst/>
          </a:prstGeom>
          <a:noFill/>
          <a:ln w="9525">
            <a:noFill/>
            <a:miter lim="800000"/>
            <a:headEnd/>
            <a:tailEnd/>
          </a:ln>
        </p:spPr>
      </p:pic>
      <p:sp>
        <p:nvSpPr>
          <p:cNvPr id="4" name="3 Rectángulo"/>
          <p:cNvSpPr/>
          <p:nvPr/>
        </p:nvSpPr>
        <p:spPr>
          <a:xfrm>
            <a:off x="683568" y="4962334"/>
            <a:ext cx="7848872" cy="410882"/>
          </a:xfrm>
          <a:prstGeom prst="rect">
            <a:avLst/>
          </a:prstGeom>
        </p:spPr>
        <p:txBody>
          <a:bodyPr wrap="square">
            <a:spAutoFit/>
          </a:bodyPr>
          <a:lstStyle/>
          <a:p>
            <a:pPr algn="ctr">
              <a:lnSpc>
                <a:spcPct val="115000"/>
              </a:lnSpc>
            </a:pPr>
            <a:r>
              <a:rPr lang="es-ES_tradnl" b="1" dirty="0">
                <a:solidFill>
                  <a:srgbClr val="000000"/>
                </a:solidFill>
                <a:latin typeface="Times New Roman"/>
                <a:ea typeface="Times New Roman"/>
                <a:cs typeface="Times New Roman"/>
              </a:rPr>
              <a:t>Mineralogía de arcillas formada en el suelo en función de las precipitaciones.</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2129837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9980" y="968334"/>
            <a:ext cx="6331990" cy="523220"/>
          </a:xfrm>
          <a:prstGeom prst="rect">
            <a:avLst/>
          </a:prstGeom>
          <a:solidFill>
            <a:srgbClr val="92D050"/>
          </a:solidFill>
        </p:spPr>
        <p:txBody>
          <a:bodyPr wrap="none" rtlCol="0">
            <a:spAutoFit/>
          </a:bodyPr>
          <a:lstStyle/>
          <a:p>
            <a:r>
              <a:rPr lang="es-MX" sz="2800" dirty="0" smtClean="0">
                <a:solidFill>
                  <a:prstClr val="black"/>
                </a:solidFill>
              </a:rPr>
              <a:t>COMPONENTES INORGANICOS DEL SUELO</a:t>
            </a:r>
            <a:endParaRPr lang="es-MX" sz="2800" dirty="0">
              <a:solidFill>
                <a:prstClr val="black"/>
              </a:solidFill>
            </a:endParaRPr>
          </a:p>
        </p:txBody>
      </p:sp>
      <p:sp>
        <p:nvSpPr>
          <p:cNvPr id="4" name="3 CuadroTexto"/>
          <p:cNvSpPr txBox="1"/>
          <p:nvPr/>
        </p:nvSpPr>
        <p:spPr>
          <a:xfrm>
            <a:off x="2051720" y="2060848"/>
            <a:ext cx="3168688" cy="369332"/>
          </a:xfrm>
          <a:prstGeom prst="rect">
            <a:avLst/>
          </a:prstGeom>
          <a:solidFill>
            <a:schemeClr val="tx2">
              <a:lumMod val="20000"/>
              <a:lumOff val="80000"/>
            </a:schemeClr>
          </a:solidFill>
        </p:spPr>
        <p:txBody>
          <a:bodyPr wrap="none" rtlCol="0">
            <a:spAutoFit/>
          </a:bodyPr>
          <a:lstStyle/>
          <a:p>
            <a:r>
              <a:rPr lang="es-MX" dirty="0" smtClean="0">
                <a:solidFill>
                  <a:prstClr val="black"/>
                </a:solidFill>
              </a:rPr>
              <a:t>FRACCIÓN INORGANICA SÓLIDA</a:t>
            </a:r>
            <a:endParaRPr lang="es-MX" dirty="0">
              <a:solidFill>
                <a:prstClr val="black"/>
              </a:solidFill>
            </a:endParaRPr>
          </a:p>
        </p:txBody>
      </p:sp>
      <p:sp>
        <p:nvSpPr>
          <p:cNvPr id="5" name="4 CuadroTexto"/>
          <p:cNvSpPr txBox="1"/>
          <p:nvPr/>
        </p:nvSpPr>
        <p:spPr>
          <a:xfrm>
            <a:off x="1691680" y="2812286"/>
            <a:ext cx="5328591" cy="2862322"/>
          </a:xfrm>
          <a:prstGeom prst="rect">
            <a:avLst/>
          </a:prstGeom>
          <a:solidFill>
            <a:schemeClr val="accent3">
              <a:lumMod val="60000"/>
              <a:lumOff val="40000"/>
            </a:schemeClr>
          </a:solidFill>
        </p:spPr>
        <p:txBody>
          <a:bodyPr wrap="square" rtlCol="0">
            <a:spAutoFit/>
          </a:bodyPr>
          <a:lstStyle/>
          <a:p>
            <a:r>
              <a:rPr lang="es-MX" dirty="0" smtClean="0">
                <a:solidFill>
                  <a:prstClr val="black"/>
                </a:solidFill>
              </a:rPr>
              <a:t>Las partículas se clasifican según su tamaño</a:t>
            </a:r>
          </a:p>
          <a:p>
            <a:r>
              <a:rPr lang="es-MX" dirty="0" smtClean="0">
                <a:solidFill>
                  <a:prstClr val="black"/>
                </a:solidFill>
              </a:rPr>
              <a:t>Los tamaños se denominan TEXTURA del suelo.</a:t>
            </a:r>
          </a:p>
          <a:p>
            <a:r>
              <a:rPr lang="es-MX" dirty="0" smtClean="0">
                <a:solidFill>
                  <a:prstClr val="black"/>
                </a:solidFill>
              </a:rPr>
              <a:t>El análisis granulométrico determina la cantidad de cada uno de los tamaños.</a:t>
            </a:r>
          </a:p>
          <a:p>
            <a:r>
              <a:rPr lang="es-MX" b="1" dirty="0" smtClean="0">
                <a:solidFill>
                  <a:prstClr val="black"/>
                </a:solidFill>
              </a:rPr>
              <a:t>Fragmentos de roca madre:</a:t>
            </a:r>
          </a:p>
          <a:p>
            <a:pPr marL="285750" indent="-285750">
              <a:buFont typeface="Arial" panose="020B0604020202020204" pitchFamily="34" charset="0"/>
              <a:buChar char="•"/>
            </a:pPr>
            <a:r>
              <a:rPr lang="es-MX" dirty="0" smtClean="0">
                <a:solidFill>
                  <a:prstClr val="black"/>
                </a:solidFill>
              </a:rPr>
              <a:t>Las arcillas retienen fragmentos de la roca madre.</a:t>
            </a:r>
          </a:p>
          <a:p>
            <a:pPr marL="285750" indent="-285750">
              <a:buFont typeface="Arial" panose="020B0604020202020204" pitchFamily="34" charset="0"/>
              <a:buChar char="•"/>
            </a:pPr>
            <a:r>
              <a:rPr lang="es-MX" dirty="0" smtClean="0">
                <a:solidFill>
                  <a:prstClr val="black"/>
                </a:solidFill>
              </a:rPr>
              <a:t>Las arenas facilitan  la circulación de aguas y gases</a:t>
            </a:r>
          </a:p>
          <a:p>
            <a:pPr marL="285750" indent="-285750">
              <a:buFont typeface="Arial" panose="020B0604020202020204" pitchFamily="34" charset="0"/>
              <a:buChar char="•"/>
            </a:pPr>
            <a:r>
              <a:rPr lang="es-MX" dirty="0" smtClean="0">
                <a:solidFill>
                  <a:prstClr val="black"/>
                </a:solidFill>
              </a:rPr>
              <a:t>Cuando en un suelo aparecen la misma cantidades de tamaños se dice que es un suelo equilibrado. </a:t>
            </a:r>
          </a:p>
          <a:p>
            <a:r>
              <a:rPr lang="es-MX" b="1" dirty="0" smtClean="0">
                <a:solidFill>
                  <a:prstClr val="black"/>
                </a:solidFill>
              </a:rPr>
              <a:t>Sales minerales ,sulfatos nitratos y óxidos</a:t>
            </a:r>
            <a:endParaRPr lang="es-MX" b="1" dirty="0">
              <a:solidFill>
                <a:prstClr val="black"/>
              </a:solidFill>
            </a:endParaRPr>
          </a:p>
        </p:txBody>
      </p:sp>
      <p:cxnSp>
        <p:nvCxnSpPr>
          <p:cNvPr id="7" name="6 Conector recto de flecha"/>
          <p:cNvCxnSpPr/>
          <p:nvPr/>
        </p:nvCxnSpPr>
        <p:spPr>
          <a:xfrm>
            <a:off x="3821832" y="1350060"/>
            <a:ext cx="0" cy="7107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3821832" y="2430180"/>
            <a:ext cx="0" cy="3821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8024754" y="2060848"/>
            <a:ext cx="612668" cy="369332"/>
          </a:xfrm>
          <a:prstGeom prst="rect">
            <a:avLst/>
          </a:prstGeom>
          <a:solidFill>
            <a:schemeClr val="accent1">
              <a:lumMod val="20000"/>
              <a:lumOff val="80000"/>
            </a:schemeClr>
          </a:solidFill>
        </p:spPr>
        <p:txBody>
          <a:bodyPr wrap="none" rtlCol="0">
            <a:spAutoFit/>
          </a:bodyPr>
          <a:lstStyle/>
          <a:p>
            <a:r>
              <a:rPr lang="es-MX" dirty="0" smtClean="0">
                <a:solidFill>
                  <a:prstClr val="black"/>
                </a:solidFill>
              </a:rPr>
              <a:t>AIRE</a:t>
            </a:r>
            <a:endParaRPr lang="es-MX" dirty="0">
              <a:solidFill>
                <a:prstClr val="black"/>
              </a:solidFill>
            </a:endParaRPr>
          </a:p>
        </p:txBody>
      </p:sp>
      <p:sp>
        <p:nvSpPr>
          <p:cNvPr id="27" name="26 CuadroTexto"/>
          <p:cNvSpPr txBox="1"/>
          <p:nvPr/>
        </p:nvSpPr>
        <p:spPr>
          <a:xfrm>
            <a:off x="7307894" y="3429000"/>
            <a:ext cx="864096" cy="369332"/>
          </a:xfrm>
          <a:prstGeom prst="rect">
            <a:avLst/>
          </a:prstGeom>
          <a:solidFill>
            <a:schemeClr val="tx2">
              <a:lumMod val="20000"/>
              <a:lumOff val="80000"/>
            </a:schemeClr>
          </a:solidFill>
        </p:spPr>
        <p:txBody>
          <a:bodyPr wrap="square" rtlCol="0">
            <a:spAutoFit/>
          </a:bodyPr>
          <a:lstStyle/>
          <a:p>
            <a:r>
              <a:rPr lang="es-MX" dirty="0" smtClean="0">
                <a:solidFill>
                  <a:prstClr val="black"/>
                </a:solidFill>
              </a:rPr>
              <a:t>AGUA</a:t>
            </a:r>
            <a:endParaRPr lang="es-MX" dirty="0">
              <a:solidFill>
                <a:prstClr val="black"/>
              </a:solidFill>
            </a:endParaRPr>
          </a:p>
        </p:txBody>
      </p:sp>
      <p:cxnSp>
        <p:nvCxnSpPr>
          <p:cNvPr id="29" name="28 Conector recto"/>
          <p:cNvCxnSpPr>
            <a:endCxn id="26" idx="1"/>
          </p:cNvCxnSpPr>
          <p:nvPr/>
        </p:nvCxnSpPr>
        <p:spPr>
          <a:xfrm>
            <a:off x="5220408" y="2245514"/>
            <a:ext cx="28043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7668344" y="2245514"/>
            <a:ext cx="0" cy="118348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596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1 Imagen" descr="http://www.uclm.es/users/higueras/MAM/MAM4_archivos/image009.jpg"/>
          <p:cNvPicPr/>
          <p:nvPr/>
        </p:nvPicPr>
        <p:blipFill>
          <a:blip r:embed="rId2" r:link="rId3" cstate="print"/>
          <a:srcRect/>
          <a:stretch>
            <a:fillRect/>
          </a:stretch>
        </p:blipFill>
        <p:spPr bwMode="auto">
          <a:xfrm>
            <a:off x="611560" y="188640"/>
            <a:ext cx="7848872" cy="5616624"/>
          </a:xfrm>
          <a:prstGeom prst="rect">
            <a:avLst/>
          </a:prstGeom>
          <a:noFill/>
          <a:ln w="9525">
            <a:noFill/>
            <a:miter lim="800000"/>
            <a:headEnd/>
            <a:tailEnd/>
          </a:ln>
        </p:spPr>
      </p:pic>
      <p:sp>
        <p:nvSpPr>
          <p:cNvPr id="3" name="2 Rectángulo"/>
          <p:cNvSpPr/>
          <p:nvPr/>
        </p:nvSpPr>
        <p:spPr>
          <a:xfrm>
            <a:off x="287016" y="5805264"/>
            <a:ext cx="8856984" cy="729430"/>
          </a:xfrm>
          <a:prstGeom prst="rect">
            <a:avLst/>
          </a:prstGeom>
        </p:spPr>
        <p:txBody>
          <a:bodyPr wrap="square">
            <a:spAutoFit/>
          </a:bodyPr>
          <a:lstStyle/>
          <a:p>
            <a:pPr algn="ctr">
              <a:lnSpc>
                <a:spcPct val="115000"/>
              </a:lnSpc>
            </a:pPr>
            <a:r>
              <a:rPr lang="es-ES_tradnl" b="1" dirty="0">
                <a:solidFill>
                  <a:prstClr val="black"/>
                </a:solidFill>
                <a:latin typeface="Times New Roman"/>
                <a:ea typeface="Times New Roman"/>
                <a:cs typeface="Times New Roman"/>
              </a:rPr>
              <a:t>Tipos y espesores característicos de suelos formados en las distintas zonas climáticas.</a:t>
            </a:r>
            <a:endParaRPr lang="es-MX" sz="1600" dirty="0">
              <a:solidFill>
                <a:prstClr val="black"/>
              </a:solidFill>
              <a:ea typeface="Calibri"/>
              <a:cs typeface="Times New Roman"/>
            </a:endParaRPr>
          </a:p>
          <a:p>
            <a:pPr algn="just">
              <a:lnSpc>
                <a:spcPct val="115000"/>
              </a:lnSpc>
            </a:pPr>
            <a:r>
              <a:rPr lang="es-ES_tradnl" b="1" dirty="0">
                <a:solidFill>
                  <a:prstClr val="black"/>
                </a:solidFill>
                <a:latin typeface="Times New Roman"/>
                <a:ea typeface="Times New Roman"/>
                <a:cs typeface="Times New Roman"/>
              </a:rPr>
              <a:t> </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397550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737247" y="620688"/>
            <a:ext cx="8064896" cy="4801314"/>
          </a:xfrm>
          <a:prstGeom prst="rect">
            <a:avLst/>
          </a:prstGeom>
        </p:spPr>
        <p:txBody>
          <a:bodyPr wrap="square">
            <a:spAutoFit/>
          </a:bodyPr>
          <a:lstStyle/>
          <a:p>
            <a:r>
              <a:rPr lang="es-MX" b="1" dirty="0" smtClean="0"/>
              <a:t>Tundra  </a:t>
            </a:r>
            <a:r>
              <a:rPr lang="es-MX" dirty="0" smtClean="0"/>
              <a:t>Formación vegetal compuesta de musgos, líquenes, gramíneas y arbustos enanos, propia de climas fríos con pocas precipitaciones.</a:t>
            </a:r>
          </a:p>
          <a:p>
            <a:r>
              <a:rPr lang="es-MX" dirty="0" smtClean="0"/>
              <a:t>por ext. Paisaje cubierto por este tipo de vegetación. </a:t>
            </a:r>
          </a:p>
          <a:p>
            <a:endParaRPr lang="es-MX" dirty="0"/>
          </a:p>
          <a:p>
            <a:r>
              <a:rPr lang="es-MX" b="1" dirty="0" smtClean="0"/>
              <a:t>taiga </a:t>
            </a:r>
            <a:r>
              <a:rPr lang="es-MX" dirty="0" smtClean="0"/>
              <a:t>s. f. Bosque típico de los climas fríos y húmedos del norte de Europa, Asia y América del Norte, compuesto básicamente por coníferas que crecen sobre un subsuelo helado; es uno de los grandes biomas. </a:t>
            </a:r>
          </a:p>
          <a:p>
            <a:endParaRPr lang="es-MX" dirty="0"/>
          </a:p>
          <a:p>
            <a:r>
              <a:rPr lang="es-MX" b="1" dirty="0" err="1" smtClean="0"/>
              <a:t>podsol</a:t>
            </a:r>
            <a:r>
              <a:rPr lang="es-MX" b="1" dirty="0" smtClean="0"/>
              <a:t> </a:t>
            </a:r>
            <a:r>
              <a:rPr lang="es-MX" dirty="0" smtClean="0"/>
              <a:t>m. </a:t>
            </a:r>
            <a:r>
              <a:rPr lang="es-MX" dirty="0" err="1" smtClean="0"/>
              <a:t>agr.</a:t>
            </a:r>
            <a:r>
              <a:rPr lang="es-MX" dirty="0" smtClean="0"/>
              <a:t> Tipo de suelo zonal, característico del bosque y, raramente, de la pradera, en regiones de latitud inmediatamente inferior a la de la tundra, con clima frío y humedad no excesiva.</a:t>
            </a:r>
          </a:p>
          <a:p>
            <a:endParaRPr lang="es-MX" dirty="0"/>
          </a:p>
          <a:p>
            <a:r>
              <a:rPr lang="es-MX" dirty="0" smtClean="0"/>
              <a:t> </a:t>
            </a:r>
            <a:r>
              <a:rPr lang="es-MX" b="1" dirty="0" smtClean="0"/>
              <a:t>estepa </a:t>
            </a:r>
            <a:r>
              <a:rPr lang="es-MX" dirty="0" smtClean="0"/>
              <a:t>s. f. Gran extensión de terreno seco, llano y con escasa vegetación</a:t>
            </a:r>
          </a:p>
          <a:p>
            <a:endParaRPr lang="es-MX" dirty="0"/>
          </a:p>
          <a:p>
            <a:r>
              <a:rPr lang="es-MX" b="1" dirty="0" smtClean="0"/>
              <a:t>sabana </a:t>
            </a:r>
            <a:r>
              <a:rPr lang="es-MX" dirty="0" smtClean="0"/>
              <a:t>s. f.   Llanura extensa característica de las regiones con clima tropical de África, América del Sur y el noroeste de Australia, cuya vegetación está compuesta principalmente por arbustos, hierbas altas y árboles aislados.</a:t>
            </a:r>
            <a:endParaRPr lang="es-MX" dirty="0"/>
          </a:p>
        </p:txBody>
      </p:sp>
    </p:spTree>
    <p:extLst>
      <p:ext uri="{BB962C8B-B14F-4D97-AF65-F5344CB8AC3E}">
        <p14:creationId xmlns:p14="http://schemas.microsoft.com/office/powerpoint/2010/main" val="398975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35509" y="-330451"/>
            <a:ext cx="8229600" cy="1600200"/>
          </a:xfrm>
        </p:spPr>
        <p:txBody>
          <a:bodyPr/>
          <a:lstStyle/>
          <a:p>
            <a:pPr eaLnBrk="1" hangingPunct="1"/>
            <a:r>
              <a:rPr lang="es-ES" sz="3200" b="1" dirty="0" smtClean="0"/>
              <a:t>COMPOSICIÓN DEL </a:t>
            </a:r>
            <a:br>
              <a:rPr lang="es-ES" sz="3200" b="1" dirty="0" smtClean="0"/>
            </a:br>
            <a:r>
              <a:rPr lang="es-ES" sz="3200" b="1" dirty="0" smtClean="0"/>
              <a:t>SUELO </a:t>
            </a:r>
          </a:p>
        </p:txBody>
      </p:sp>
      <p:pic>
        <p:nvPicPr>
          <p:cNvPr id="118786" name="Picture 2" descr="http://3.bp.blogspot.com/_iG76e_N5avU/SSRirKEAk0I/AAAAAAAAABg/nqRy3_RvWmA/s400/SoilComponentsSpanish.gif"/>
          <p:cNvPicPr>
            <a:picLocks noChangeAspect="1" noChangeArrowheads="1"/>
          </p:cNvPicPr>
          <p:nvPr/>
        </p:nvPicPr>
        <p:blipFill>
          <a:blip r:embed="rId2"/>
          <a:srcRect/>
          <a:stretch>
            <a:fillRect/>
          </a:stretch>
        </p:blipFill>
        <p:spPr bwMode="auto">
          <a:xfrm>
            <a:off x="608862" y="808371"/>
            <a:ext cx="6241565" cy="5251401"/>
          </a:xfrm>
          <a:prstGeom prst="rect">
            <a:avLst/>
          </a:prstGeom>
          <a:noFill/>
        </p:spPr>
      </p:pic>
      <p:sp>
        <p:nvSpPr>
          <p:cNvPr id="6" name="5 CuadroTexto"/>
          <p:cNvSpPr txBox="1"/>
          <p:nvPr/>
        </p:nvSpPr>
        <p:spPr>
          <a:xfrm>
            <a:off x="4771136" y="3929066"/>
            <a:ext cx="415858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dirty="0" smtClean="0"/>
              <a:t>Minerales procedentes de la meteorización o descomposición de la roca madre por acción de agentes climáticos</a:t>
            </a:r>
            <a:endParaRPr lang="es-ES" dirty="0"/>
          </a:p>
        </p:txBody>
      </p:sp>
      <p:sp>
        <p:nvSpPr>
          <p:cNvPr id="7" name="6 CuadroTexto"/>
          <p:cNvSpPr txBox="1"/>
          <p:nvPr/>
        </p:nvSpPr>
        <p:spPr>
          <a:xfrm>
            <a:off x="4985418" y="0"/>
            <a:ext cx="415858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dirty="0" smtClean="0"/>
              <a:t>Formada por restos vegetales y animales, junto a cantidades variables de materia orgánica amorfa denominada Humus</a:t>
            </a:r>
            <a:endParaRPr lang="es-ES" dirty="0"/>
          </a:p>
        </p:txBody>
      </p:sp>
      <p:sp>
        <p:nvSpPr>
          <p:cNvPr id="10" name="9 CuadroTexto"/>
          <p:cNvSpPr txBox="1"/>
          <p:nvPr/>
        </p:nvSpPr>
        <p:spPr>
          <a:xfrm>
            <a:off x="0" y="5143512"/>
            <a:ext cx="45720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dirty="0" smtClean="0"/>
              <a:t>El agua se aloja entre los poros de la fase sólida. Junto con los nutrientes disueltos forma la denominada “solución del suelo” de la cual las plantas absorben los elementos esenciales</a:t>
            </a:r>
            <a:endParaRPr lang="es-ES" dirty="0"/>
          </a:p>
        </p:txBody>
      </p:sp>
      <p:sp>
        <p:nvSpPr>
          <p:cNvPr id="12" name="11 CuadroTexto"/>
          <p:cNvSpPr txBox="1"/>
          <p:nvPr/>
        </p:nvSpPr>
        <p:spPr>
          <a:xfrm>
            <a:off x="0" y="1142984"/>
            <a:ext cx="415858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dirty="0" smtClean="0"/>
              <a:t>Complementaria a la fase líquida, ocupan el volumen de poros del suelo.</a:t>
            </a:r>
            <a:endParaRPr lang="es-ES" dirty="0"/>
          </a:p>
        </p:txBody>
      </p:sp>
    </p:spTree>
    <p:extLst>
      <p:ext uri="{BB962C8B-B14F-4D97-AF65-F5344CB8AC3E}">
        <p14:creationId xmlns:p14="http://schemas.microsoft.com/office/powerpoint/2010/main" val="176884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box(in)">
                                      <p:cBhvr>
                                        <p:cTn id="7" dur="500"/>
                                        <p:tgtEl>
                                          <p:spTgt spid="1187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268760"/>
            <a:ext cx="6984776" cy="4835170"/>
          </a:xfrm>
          <a:prstGeom prst="rect">
            <a:avLst/>
          </a:prstGeom>
        </p:spPr>
        <p:txBody>
          <a:bodyPr wrap="square">
            <a:spAutoFit/>
          </a:bodyPr>
          <a:lstStyle/>
          <a:p>
            <a:pPr algn="just">
              <a:lnSpc>
                <a:spcPct val="115000"/>
              </a:lnSpc>
            </a:pPr>
            <a:r>
              <a:rPr lang="es-ES_tradnl" sz="2000" b="1" dirty="0">
                <a:solidFill>
                  <a:prstClr val="black"/>
                </a:solidFill>
                <a:latin typeface="Verdana" pitchFamily="34" charset="0"/>
                <a:ea typeface="Verdana" pitchFamily="34" charset="0"/>
                <a:cs typeface="Verdana" pitchFamily="34" charset="0"/>
              </a:rPr>
              <a:t>Mineralogía y físico-química del suelo</a:t>
            </a:r>
          </a:p>
          <a:p>
            <a:pPr algn="just">
              <a:lnSpc>
                <a:spcPct val="115000"/>
              </a:lnSpc>
            </a:pPr>
            <a:endParaRPr lang="es-ES_tradnl" sz="2000" b="1" dirty="0">
              <a:solidFill>
                <a:prstClr val="black"/>
              </a:solidFill>
              <a:latin typeface="Verdana" pitchFamily="34" charset="0"/>
              <a:ea typeface="Verdana" pitchFamily="34" charset="0"/>
              <a:cs typeface="Verdana" pitchFamily="34" charset="0"/>
            </a:endParaRPr>
          </a:p>
          <a:p>
            <a:pPr algn="just">
              <a:lnSpc>
                <a:spcPct val="115000"/>
              </a:lnSpc>
            </a:pPr>
            <a:endParaRPr lang="es-MX" sz="2000" dirty="0">
              <a:solidFill>
                <a:prstClr val="black"/>
              </a:solidFill>
              <a:latin typeface="Verdana" pitchFamily="34" charset="0"/>
              <a:ea typeface="Verdana" pitchFamily="34" charset="0"/>
              <a:cs typeface="Verdana" pitchFamily="34" charset="0"/>
            </a:endParaRPr>
          </a:p>
          <a:p>
            <a:pPr algn="just">
              <a:lnSpc>
                <a:spcPct val="115000"/>
              </a:lnSpc>
            </a:pPr>
            <a:r>
              <a:rPr lang="es-ES_tradnl" sz="2000" dirty="0">
                <a:solidFill>
                  <a:prstClr val="black"/>
                </a:solidFill>
                <a:latin typeface="Verdana" pitchFamily="34" charset="0"/>
                <a:ea typeface="Verdana" pitchFamily="34" charset="0"/>
                <a:cs typeface="Verdana" pitchFamily="34" charset="0"/>
              </a:rPr>
              <a:t>Como consecuencia del proceso de </a:t>
            </a:r>
            <a:r>
              <a:rPr lang="es-ES_tradnl" sz="2000" dirty="0" err="1">
                <a:solidFill>
                  <a:prstClr val="black"/>
                </a:solidFill>
                <a:latin typeface="Verdana" pitchFamily="34" charset="0"/>
                <a:ea typeface="Verdana" pitchFamily="34" charset="0"/>
                <a:cs typeface="Verdana" pitchFamily="34" charset="0"/>
              </a:rPr>
              <a:t>edafogénesis</a:t>
            </a:r>
            <a:r>
              <a:rPr lang="es-ES_tradnl" sz="2000" dirty="0">
                <a:solidFill>
                  <a:prstClr val="black"/>
                </a:solidFill>
                <a:latin typeface="Verdana" pitchFamily="34" charset="0"/>
                <a:ea typeface="Verdana" pitchFamily="34" charset="0"/>
                <a:cs typeface="Verdana" pitchFamily="34" charset="0"/>
              </a:rPr>
              <a:t> (*) tenemos un suelo estructurado, en el que cada capa u horizonte presenta unas peculiaridades composicionales, tanto en lo que se refiere a sus componentes mineralógicos como en su textura, y físico-química. Cuatro son, en concreto, los principales componentes del suelo:</a:t>
            </a:r>
          </a:p>
          <a:p>
            <a:pPr algn="just">
              <a:lnSpc>
                <a:spcPct val="115000"/>
              </a:lnSpc>
            </a:pPr>
            <a:endParaRPr lang="es-ES_tradnl" sz="2000" dirty="0">
              <a:solidFill>
                <a:prstClr val="black"/>
              </a:solidFill>
              <a:latin typeface="Verdana" pitchFamily="34" charset="0"/>
              <a:ea typeface="Verdana" pitchFamily="34" charset="0"/>
              <a:cs typeface="Verdana" pitchFamily="34" charset="0"/>
            </a:endParaRPr>
          </a:p>
          <a:p>
            <a:pPr algn="just">
              <a:lnSpc>
                <a:spcPct val="115000"/>
              </a:lnSpc>
            </a:pPr>
            <a:r>
              <a:rPr lang="es-ES_tradnl" sz="1600" i="1" dirty="0">
                <a:solidFill>
                  <a:srgbClr val="2F5897"/>
                </a:solidFill>
                <a:latin typeface="Verdana" pitchFamily="34" charset="0"/>
                <a:ea typeface="Verdana" pitchFamily="34" charset="0"/>
                <a:cs typeface="Verdana" pitchFamily="34" charset="0"/>
              </a:rPr>
              <a:t>(*) Del griego </a:t>
            </a:r>
          </a:p>
          <a:p>
            <a:pPr algn="just">
              <a:lnSpc>
                <a:spcPct val="115000"/>
              </a:lnSpc>
            </a:pPr>
            <a:r>
              <a:rPr lang="es-ES_tradnl" sz="1600" i="1" dirty="0">
                <a:solidFill>
                  <a:srgbClr val="2F5897"/>
                </a:solidFill>
                <a:latin typeface="Verdana" pitchFamily="34" charset="0"/>
                <a:ea typeface="Verdana" pitchFamily="34" charset="0"/>
                <a:cs typeface="Verdana" pitchFamily="34" charset="0"/>
              </a:rPr>
              <a:t>Edafo. Suelo</a:t>
            </a:r>
          </a:p>
          <a:p>
            <a:pPr algn="just">
              <a:lnSpc>
                <a:spcPct val="115000"/>
              </a:lnSpc>
            </a:pPr>
            <a:r>
              <a:rPr lang="es-ES_tradnl" sz="1600" i="1" dirty="0">
                <a:solidFill>
                  <a:srgbClr val="2F5897"/>
                </a:solidFill>
                <a:latin typeface="Verdana" pitchFamily="34" charset="0"/>
                <a:ea typeface="Verdana" pitchFamily="34" charset="0"/>
                <a:cs typeface="Verdana" pitchFamily="34" charset="0"/>
              </a:rPr>
              <a:t>Génesis: nacimiento, creación ,origen.</a:t>
            </a:r>
            <a:endParaRPr lang="es-MX" sz="1600" i="1" dirty="0">
              <a:solidFill>
                <a:srgbClr val="2F5897"/>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73256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53162" y="620688"/>
            <a:ext cx="7416824" cy="5613845"/>
          </a:xfrm>
          <a:prstGeom prst="rect">
            <a:avLst/>
          </a:prstGeom>
        </p:spPr>
        <p:txBody>
          <a:bodyPr wrap="square">
            <a:spAutoFit/>
          </a:bodyPr>
          <a:lstStyle/>
          <a:p>
            <a:pPr algn="just">
              <a:lnSpc>
                <a:spcPct val="115000"/>
              </a:lnSpc>
            </a:pPr>
            <a:r>
              <a:rPr lang="es-ES_tradnl" sz="2400" b="1" i="1" dirty="0" smtClean="0">
                <a:solidFill>
                  <a:prstClr val="black"/>
                </a:solidFill>
                <a:latin typeface="Verdana" pitchFamily="34" charset="0"/>
                <a:ea typeface="Verdana" pitchFamily="34" charset="0"/>
                <a:cs typeface="Verdana" pitchFamily="34" charset="0"/>
              </a:rPr>
              <a:t>I  Constituyentes </a:t>
            </a:r>
            <a:r>
              <a:rPr lang="es-ES_tradnl" sz="2400" b="1" i="1" dirty="0">
                <a:solidFill>
                  <a:prstClr val="black"/>
                </a:solidFill>
                <a:latin typeface="Verdana" pitchFamily="34" charset="0"/>
                <a:ea typeface="Verdana" pitchFamily="34" charset="0"/>
                <a:cs typeface="Verdana" pitchFamily="34" charset="0"/>
              </a:rPr>
              <a:t>de origen mineral</a:t>
            </a:r>
          </a:p>
          <a:p>
            <a:pPr algn="just">
              <a:lnSpc>
                <a:spcPct val="115000"/>
              </a:lnSpc>
            </a:pPr>
            <a:endParaRPr lang="es-ES_tradnl" sz="2400" b="1" i="1" dirty="0">
              <a:solidFill>
                <a:prstClr val="black"/>
              </a:solidFill>
              <a:latin typeface="Verdana" pitchFamily="34" charset="0"/>
              <a:ea typeface="Verdana" pitchFamily="34" charset="0"/>
              <a:cs typeface="Verdana" pitchFamily="34" charset="0"/>
            </a:endParaRPr>
          </a:p>
          <a:p>
            <a:pPr algn="just">
              <a:lnSpc>
                <a:spcPct val="115000"/>
              </a:lnSpc>
            </a:pPr>
            <a:endParaRPr lang="es-ES_tradnl" sz="2400" b="1" i="1" dirty="0">
              <a:solidFill>
                <a:prstClr val="black"/>
              </a:solidFill>
              <a:latin typeface="Verdana" pitchFamily="34" charset="0"/>
              <a:ea typeface="Verdana" pitchFamily="34" charset="0"/>
              <a:cs typeface="Verdana" pitchFamily="34" charset="0"/>
            </a:endParaRPr>
          </a:p>
          <a:p>
            <a:pPr algn="just">
              <a:lnSpc>
                <a:spcPct val="115000"/>
              </a:lnSpc>
            </a:pPr>
            <a:r>
              <a:rPr lang="es-ES_tradnl" sz="2000" dirty="0">
                <a:solidFill>
                  <a:prstClr val="black"/>
                </a:solidFill>
                <a:latin typeface="Verdana" pitchFamily="34" charset="0"/>
                <a:ea typeface="Verdana" pitchFamily="34" charset="0"/>
                <a:cs typeface="Verdana" pitchFamily="34" charset="0"/>
              </a:rPr>
              <a:t>Los minerales que componen el suelo pueden ser tan variados como lo sea la naturaleza de las rocas sobre las que se implanta. </a:t>
            </a:r>
          </a:p>
          <a:p>
            <a:pPr algn="just">
              <a:lnSpc>
                <a:spcPct val="115000"/>
              </a:lnSpc>
            </a:pPr>
            <a:endParaRPr lang="es-ES_tradnl" sz="2000" dirty="0">
              <a:solidFill>
                <a:prstClr val="black"/>
              </a:solidFill>
              <a:latin typeface="Verdana" pitchFamily="34" charset="0"/>
              <a:ea typeface="Verdana" pitchFamily="34" charset="0"/>
              <a:cs typeface="Verdana" pitchFamily="34" charset="0"/>
            </a:endParaRPr>
          </a:p>
          <a:p>
            <a:pPr algn="just">
              <a:lnSpc>
                <a:spcPct val="115000"/>
              </a:lnSpc>
            </a:pPr>
            <a:r>
              <a:rPr lang="es-ES_tradnl" sz="2000" dirty="0">
                <a:solidFill>
                  <a:prstClr val="black"/>
                </a:solidFill>
                <a:latin typeface="Verdana" pitchFamily="34" charset="0"/>
                <a:ea typeface="Verdana" pitchFamily="34" charset="0"/>
                <a:cs typeface="Verdana" pitchFamily="34" charset="0"/>
              </a:rPr>
              <a:t>No obstante, hay una tendencia general de la mineralogía del suelo hacia la formación de fases minerales que sean estables en las condiciones termodinámicas del mismo, lo cual está condicionado por un lado por el factor composicional, y por otro por el climático, que condiciona la temperatura, la pluviosidad, y la composición de las fases líquida y gaseosa en contacto con el suelo.</a:t>
            </a:r>
            <a:endParaRPr lang="es-MX" sz="20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93074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530478"/>
            <a:ext cx="7560840" cy="5932393"/>
          </a:xfrm>
          <a:prstGeom prst="rect">
            <a:avLst/>
          </a:prstGeom>
        </p:spPr>
        <p:txBody>
          <a:bodyPr wrap="square">
            <a:spAutoFit/>
          </a:bodyPr>
          <a:lstStyle/>
          <a:p>
            <a:pPr indent="450215" algn="just">
              <a:lnSpc>
                <a:spcPct val="115000"/>
              </a:lnSpc>
            </a:pPr>
            <a:r>
              <a:rPr lang="es-ES_tradnl" sz="2200" dirty="0">
                <a:solidFill>
                  <a:prstClr val="black"/>
                </a:solidFill>
                <a:latin typeface="Verdana" pitchFamily="34" charset="0"/>
                <a:ea typeface="Verdana" pitchFamily="34" charset="0"/>
                <a:cs typeface="Verdana" pitchFamily="34" charset="0"/>
              </a:rPr>
              <a:t>Los minerales del suelo pueden ser de dos tipos:</a:t>
            </a:r>
          </a:p>
          <a:p>
            <a:pPr indent="450215" algn="just">
              <a:lnSpc>
                <a:spcPct val="115000"/>
              </a:lnSpc>
            </a:pPr>
            <a:endParaRPr lang="es-ES_tradnl" sz="2200" dirty="0">
              <a:solidFill>
                <a:prstClr val="black"/>
              </a:solidFill>
              <a:latin typeface="Verdana" pitchFamily="34" charset="0"/>
              <a:ea typeface="Verdana" pitchFamily="34" charset="0"/>
              <a:cs typeface="Verdana" pitchFamily="34" charset="0"/>
            </a:endParaRPr>
          </a:p>
          <a:p>
            <a:pPr indent="450215" algn="just">
              <a:lnSpc>
                <a:spcPct val="115000"/>
              </a:lnSpc>
            </a:pPr>
            <a:r>
              <a:rPr lang="es-ES_tradnl" sz="2200" dirty="0">
                <a:solidFill>
                  <a:prstClr val="black"/>
                </a:solidFill>
                <a:latin typeface="Verdana" pitchFamily="34" charset="0"/>
                <a:ea typeface="Verdana" pitchFamily="34" charset="0"/>
                <a:cs typeface="Verdana" pitchFamily="34" charset="0"/>
              </a:rPr>
              <a:t> 1) heredados, es decir, procedentes de la roca-sustrato que se altera para dar el suelo, que serán minerales estables en condiciones atmosféricas, resistentes a la alteración físico-química; y</a:t>
            </a:r>
          </a:p>
          <a:p>
            <a:pPr indent="450215" algn="just">
              <a:lnSpc>
                <a:spcPct val="115000"/>
              </a:lnSpc>
            </a:pPr>
            <a:endParaRPr lang="es-ES_tradnl" sz="2200" dirty="0">
              <a:solidFill>
                <a:prstClr val="black"/>
              </a:solidFill>
              <a:latin typeface="Verdana" pitchFamily="34" charset="0"/>
              <a:ea typeface="Verdana" pitchFamily="34" charset="0"/>
              <a:cs typeface="Verdana" pitchFamily="34" charset="0"/>
            </a:endParaRPr>
          </a:p>
          <a:p>
            <a:pPr indent="450215" algn="just">
              <a:lnSpc>
                <a:spcPct val="115000"/>
              </a:lnSpc>
            </a:pPr>
            <a:endParaRPr lang="es-ES_tradnl" sz="2200" dirty="0">
              <a:solidFill>
                <a:prstClr val="black"/>
              </a:solidFill>
              <a:latin typeface="Verdana" pitchFamily="34" charset="0"/>
              <a:ea typeface="Verdana" pitchFamily="34" charset="0"/>
              <a:cs typeface="Verdana" pitchFamily="34" charset="0"/>
            </a:endParaRPr>
          </a:p>
          <a:p>
            <a:pPr indent="450215" algn="just">
              <a:lnSpc>
                <a:spcPct val="115000"/>
              </a:lnSpc>
            </a:pPr>
            <a:r>
              <a:rPr lang="es-ES_tradnl" sz="2200" dirty="0">
                <a:solidFill>
                  <a:prstClr val="black"/>
                </a:solidFill>
                <a:latin typeface="Verdana" pitchFamily="34" charset="0"/>
                <a:ea typeface="Verdana" pitchFamily="34" charset="0"/>
                <a:cs typeface="Verdana" pitchFamily="34" charset="0"/>
              </a:rPr>
              <a:t> 2) formados durante el proceso edafológico por alteración de los minerales de la roca-sustrato que no sean estables en estas condiciones. </a:t>
            </a:r>
          </a:p>
          <a:p>
            <a:pPr indent="450215" algn="just">
              <a:lnSpc>
                <a:spcPct val="115000"/>
              </a:lnSpc>
            </a:pPr>
            <a:endParaRPr lang="es-ES_tradnl" sz="2200" dirty="0">
              <a:solidFill>
                <a:prstClr val="black"/>
              </a:solidFill>
              <a:latin typeface="Verdana" pitchFamily="34" charset="0"/>
              <a:ea typeface="Verdana" pitchFamily="34" charset="0"/>
              <a:cs typeface="Verdana" pitchFamily="34" charset="0"/>
            </a:endParaRPr>
          </a:p>
          <a:p>
            <a:pPr indent="450215" algn="just">
              <a:lnSpc>
                <a:spcPct val="115000"/>
              </a:lnSpc>
            </a:pPr>
            <a:r>
              <a:rPr lang="es-ES_tradnl" sz="2200" dirty="0">
                <a:solidFill>
                  <a:prstClr val="black"/>
                </a:solidFill>
                <a:latin typeface="Verdana" pitchFamily="34" charset="0"/>
                <a:ea typeface="Verdana" pitchFamily="34" charset="0"/>
                <a:cs typeface="Verdana" pitchFamily="34" charset="0"/>
              </a:rPr>
              <a:t>Los más importantes, y los condicionantes para su presencia en el suelo serían los siguientes:</a:t>
            </a:r>
            <a:endParaRPr lang="es-MX" sz="2200" dirty="0">
              <a:solidFill>
                <a:prstClr val="black"/>
              </a:solidFill>
              <a:latin typeface="Verdana" pitchFamily="34" charset="0"/>
              <a:ea typeface="Verdana" pitchFamily="34" charset="0"/>
              <a:cs typeface="Verdana" pitchFamily="34" charset="0"/>
            </a:endParaRPr>
          </a:p>
          <a:p>
            <a:pPr indent="450215" algn="just">
              <a:lnSpc>
                <a:spcPct val="115000"/>
              </a:lnSpc>
            </a:pPr>
            <a:r>
              <a:rPr lang="es-ES_tradnl" sz="2200" dirty="0">
                <a:solidFill>
                  <a:prstClr val="black"/>
                </a:solidFill>
                <a:latin typeface="Verdana" pitchFamily="34" charset="0"/>
                <a:ea typeface="Verdana" pitchFamily="34" charset="0"/>
                <a:cs typeface="Verdana" pitchFamily="34" charset="0"/>
              </a:rPr>
              <a:t> </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89532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260648"/>
            <a:ext cx="8064896" cy="6321731"/>
          </a:xfrm>
          <a:prstGeom prst="rect">
            <a:avLst/>
          </a:prstGeom>
        </p:spPr>
        <p:txBody>
          <a:bodyPr wrap="square">
            <a:spAutoFit/>
          </a:bodyPr>
          <a:lstStyle/>
          <a:p>
            <a:pPr marL="342900" indent="-342900" algn="just">
              <a:lnSpc>
                <a:spcPct val="115000"/>
              </a:lnSpc>
              <a:buFont typeface="Wingdings"/>
              <a:buChar char=""/>
              <a:tabLst>
                <a:tab pos="768985" algn="l"/>
              </a:tabLst>
            </a:pPr>
            <a:r>
              <a:rPr lang="es-ES_tradnl" sz="2200" b="1" dirty="0">
                <a:solidFill>
                  <a:prstClr val="black"/>
                </a:solidFill>
                <a:latin typeface="Verdana" pitchFamily="34" charset="0"/>
                <a:ea typeface="Verdana" pitchFamily="34" charset="0"/>
                <a:cs typeface="Verdana" pitchFamily="34" charset="0"/>
              </a:rPr>
              <a:t>Cuarzo</a:t>
            </a:r>
            <a:r>
              <a:rPr lang="es-ES_tradnl" sz="2200" dirty="0">
                <a:solidFill>
                  <a:prstClr val="black"/>
                </a:solidFill>
                <a:latin typeface="Verdana" pitchFamily="34" charset="0"/>
                <a:ea typeface="Verdana" pitchFamily="34" charset="0"/>
                <a:cs typeface="Verdana" pitchFamily="34" charset="0"/>
              </a:rPr>
              <a:t>. </a:t>
            </a:r>
            <a:r>
              <a:rPr lang="es-ES_tradnl" sz="2200" dirty="0">
                <a:solidFill>
                  <a:srgbClr val="000000"/>
                </a:solidFill>
                <a:latin typeface="Verdana" pitchFamily="34" charset="0"/>
                <a:ea typeface="Verdana" pitchFamily="34" charset="0"/>
                <a:cs typeface="Verdana" pitchFamily="34" charset="0"/>
              </a:rPr>
              <a:t>Es un mineral muy común en los suelos, debido a:</a:t>
            </a:r>
          </a:p>
          <a:p>
            <a:pPr algn="just">
              <a:lnSpc>
                <a:spcPct val="115000"/>
              </a:lnSpc>
              <a:tabLst>
                <a:tab pos="768985" algn="l"/>
              </a:tabLst>
            </a:pPr>
            <a:r>
              <a:rPr lang="es-ES_tradnl" sz="2200" dirty="0">
                <a:solidFill>
                  <a:srgbClr val="000000"/>
                </a:solidFill>
                <a:latin typeface="Verdana" pitchFamily="34" charset="0"/>
                <a:ea typeface="Verdana" pitchFamily="34" charset="0"/>
                <a:cs typeface="Verdana" pitchFamily="34" charset="0"/>
              </a:rPr>
              <a:t> 1) su abundancia natural en la mayor parte de las rocas; y </a:t>
            </a:r>
          </a:p>
          <a:p>
            <a:pPr marL="342900" indent="-342900" algn="just">
              <a:lnSpc>
                <a:spcPct val="115000"/>
              </a:lnSpc>
              <a:buFont typeface="Wingdings"/>
              <a:buChar char=""/>
              <a:tabLst>
                <a:tab pos="768985" algn="l"/>
              </a:tabLst>
            </a:pPr>
            <a:endParaRPr lang="es-ES_tradnl" sz="2200" dirty="0">
              <a:solidFill>
                <a:srgbClr val="000000"/>
              </a:solidFill>
              <a:latin typeface="Verdana" pitchFamily="34" charset="0"/>
              <a:ea typeface="Verdana" pitchFamily="34" charset="0"/>
              <a:cs typeface="Verdana" pitchFamily="34" charset="0"/>
            </a:endParaRPr>
          </a:p>
          <a:p>
            <a:pPr algn="just">
              <a:lnSpc>
                <a:spcPct val="115000"/>
              </a:lnSpc>
              <a:tabLst>
                <a:tab pos="768985" algn="l"/>
              </a:tabLst>
            </a:pPr>
            <a:r>
              <a:rPr lang="es-ES_tradnl" sz="2200" dirty="0">
                <a:solidFill>
                  <a:srgbClr val="000000"/>
                </a:solidFill>
                <a:latin typeface="Verdana" pitchFamily="34" charset="0"/>
                <a:ea typeface="Verdana" pitchFamily="34" charset="0"/>
                <a:cs typeface="Verdana" pitchFamily="34" charset="0"/>
              </a:rPr>
              <a:t>2) su resistencia al ataque químico. </a:t>
            </a:r>
          </a:p>
          <a:p>
            <a:pPr algn="just">
              <a:lnSpc>
                <a:spcPct val="115000"/>
              </a:lnSpc>
              <a:tabLst>
                <a:tab pos="768985" algn="l"/>
              </a:tabLst>
            </a:pPr>
            <a:endParaRPr lang="es-ES_tradnl" sz="2200" dirty="0">
              <a:solidFill>
                <a:srgbClr val="000000"/>
              </a:solidFill>
              <a:latin typeface="Verdana" pitchFamily="34" charset="0"/>
              <a:ea typeface="Verdana" pitchFamily="34" charset="0"/>
              <a:cs typeface="Verdana" pitchFamily="34" charset="0"/>
            </a:endParaRPr>
          </a:p>
          <a:p>
            <a:pPr algn="just">
              <a:lnSpc>
                <a:spcPct val="115000"/>
              </a:lnSpc>
              <a:tabLst>
                <a:tab pos="768985" algn="l"/>
              </a:tabLst>
            </a:pPr>
            <a:r>
              <a:rPr lang="es-ES_tradnl" sz="2200" dirty="0">
                <a:solidFill>
                  <a:srgbClr val="000000"/>
                </a:solidFill>
                <a:latin typeface="Verdana" pitchFamily="34" charset="0"/>
                <a:ea typeface="Verdana" pitchFamily="34" charset="0"/>
                <a:cs typeface="Verdana" pitchFamily="34" charset="0"/>
              </a:rPr>
              <a:t>El cuarzo confiere al suelo buena parte de su porosidad, debido a que suele estar en forma de granos más o menos gruesos, lo que permite el desarrollo de la porosidad </a:t>
            </a:r>
            <a:r>
              <a:rPr lang="es-ES_tradnl" sz="2200" dirty="0" err="1">
                <a:solidFill>
                  <a:srgbClr val="000000"/>
                </a:solidFill>
                <a:latin typeface="Verdana" pitchFamily="34" charset="0"/>
                <a:ea typeface="Verdana" pitchFamily="34" charset="0"/>
                <a:cs typeface="Verdana" pitchFamily="34" charset="0"/>
              </a:rPr>
              <a:t>intergranular</a:t>
            </a:r>
            <a:r>
              <a:rPr lang="es-ES_tradnl" sz="2200" dirty="0">
                <a:solidFill>
                  <a:srgbClr val="000000"/>
                </a:solidFill>
                <a:latin typeface="Verdana" pitchFamily="34" charset="0"/>
                <a:ea typeface="Verdana" pitchFamily="34" charset="0"/>
                <a:cs typeface="Verdana" pitchFamily="34" charset="0"/>
              </a:rPr>
              <a:t>.</a:t>
            </a:r>
          </a:p>
          <a:p>
            <a:pPr algn="just">
              <a:lnSpc>
                <a:spcPct val="115000"/>
              </a:lnSpc>
              <a:tabLst>
                <a:tab pos="768985" algn="l"/>
              </a:tabLst>
            </a:pPr>
            <a:r>
              <a:rPr lang="es-ES_tradnl" sz="2200" dirty="0">
                <a:solidFill>
                  <a:srgbClr val="000000"/>
                </a:solidFill>
                <a:latin typeface="Verdana" pitchFamily="34" charset="0"/>
                <a:ea typeface="Verdana" pitchFamily="34" charset="0"/>
                <a:cs typeface="Verdana" pitchFamily="34" charset="0"/>
              </a:rPr>
              <a:t> </a:t>
            </a:r>
          </a:p>
          <a:p>
            <a:pPr algn="just">
              <a:lnSpc>
                <a:spcPct val="115000"/>
              </a:lnSpc>
              <a:tabLst>
                <a:tab pos="768985" algn="l"/>
              </a:tabLst>
            </a:pPr>
            <a:r>
              <a:rPr lang="es-ES_tradnl" sz="2200" dirty="0">
                <a:solidFill>
                  <a:srgbClr val="000000"/>
                </a:solidFill>
                <a:latin typeface="Verdana" pitchFamily="34" charset="0"/>
                <a:ea typeface="Verdana" pitchFamily="34" charset="0"/>
                <a:cs typeface="Verdana" pitchFamily="34" charset="0"/>
              </a:rPr>
              <a:t>Además, es un componente muy inerte, muy poco reactivo, del suelo</a:t>
            </a:r>
            <a:r>
              <a:rPr lang="es-ES_tradnl" sz="2200" dirty="0">
                <a:solidFill>
                  <a:prstClr val="black"/>
                </a:solidFill>
                <a:latin typeface="Verdana" pitchFamily="34" charset="0"/>
                <a:ea typeface="Verdana" pitchFamily="34" charset="0"/>
                <a:cs typeface="Verdana" pitchFamily="34" charset="0"/>
              </a:rPr>
              <a:t>.</a:t>
            </a:r>
          </a:p>
          <a:p>
            <a:pPr algn="just">
              <a:lnSpc>
                <a:spcPct val="115000"/>
              </a:lnSpc>
              <a:tabLst>
                <a:tab pos="768985" algn="l"/>
              </a:tabLst>
            </a:pPr>
            <a:r>
              <a:rPr lang="es-ES_tradnl" sz="2200" dirty="0">
                <a:solidFill>
                  <a:prstClr val="black"/>
                </a:solidFill>
                <a:latin typeface="Verdana" pitchFamily="34" charset="0"/>
                <a:ea typeface="Verdana" pitchFamily="34" charset="0"/>
                <a:cs typeface="Verdana" pitchFamily="34" charset="0"/>
              </a:rPr>
              <a:t> Suele encontrase en suelos poco estructurados de textura arenosa.</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32016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19-36b"/>
          <p:cNvPicPr/>
          <p:nvPr/>
        </p:nvPicPr>
        <p:blipFill>
          <a:blip r:embed="rId2" cstate="print"/>
          <a:srcRect/>
          <a:stretch>
            <a:fillRect/>
          </a:stretch>
        </p:blipFill>
        <p:spPr bwMode="auto">
          <a:xfrm>
            <a:off x="2765752" y="1844824"/>
            <a:ext cx="4032448" cy="2808312"/>
          </a:xfrm>
          <a:prstGeom prst="rect">
            <a:avLst/>
          </a:prstGeom>
          <a:noFill/>
          <a:ln w="9525">
            <a:noFill/>
            <a:miter lim="800000"/>
            <a:headEnd/>
            <a:tailEnd/>
          </a:ln>
        </p:spPr>
      </p:pic>
      <p:sp>
        <p:nvSpPr>
          <p:cNvPr id="3" name="2 Rectángulo"/>
          <p:cNvSpPr/>
          <p:nvPr/>
        </p:nvSpPr>
        <p:spPr>
          <a:xfrm>
            <a:off x="3165269" y="5183545"/>
            <a:ext cx="3642985" cy="410882"/>
          </a:xfrm>
          <a:prstGeom prst="rect">
            <a:avLst/>
          </a:prstGeom>
        </p:spPr>
        <p:txBody>
          <a:bodyPr wrap="none">
            <a:spAutoFit/>
          </a:bodyPr>
          <a:lstStyle/>
          <a:p>
            <a:pPr algn="ctr">
              <a:lnSpc>
                <a:spcPct val="115000"/>
              </a:lnSpc>
            </a:pPr>
            <a:r>
              <a:rPr lang="es-ES_tradnl" b="1" dirty="0">
                <a:solidFill>
                  <a:prstClr val="black"/>
                </a:solidFill>
                <a:latin typeface="Times New Roman"/>
                <a:ea typeface="Times New Roman"/>
                <a:cs typeface="Times New Roman"/>
              </a:rPr>
              <a:t>Típico aspecto de un suelo arenoso.</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1674838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7848872" cy="4375044"/>
          </a:xfrm>
          <a:prstGeom prst="rect">
            <a:avLst/>
          </a:prstGeom>
        </p:spPr>
        <p:txBody>
          <a:bodyPr wrap="square">
            <a:spAutoFit/>
          </a:bodyPr>
          <a:lstStyle/>
          <a:p>
            <a:pPr marL="767080" indent="-226695" algn="just">
              <a:lnSpc>
                <a:spcPct val="115000"/>
              </a:lnSpc>
            </a:pPr>
            <a:r>
              <a:rPr lang="es-ES_tradnl" dirty="0" err="1">
                <a:solidFill>
                  <a:prstClr val="black"/>
                </a:solidFill>
                <a:latin typeface="Wingdings"/>
                <a:ea typeface="Times New Roman"/>
                <a:cs typeface="Times New Roman"/>
              </a:rPr>
              <a:t>ü</a:t>
            </a:r>
            <a:r>
              <a:rPr lang="es-ES_tradnl" sz="2200" b="1" dirty="0" err="1">
                <a:solidFill>
                  <a:prstClr val="black"/>
                </a:solidFill>
                <a:latin typeface="Verdana" pitchFamily="34" charset="0"/>
                <a:ea typeface="Verdana" pitchFamily="34" charset="0"/>
                <a:cs typeface="Verdana" pitchFamily="34" charset="0"/>
              </a:rPr>
              <a:t>Feldespatos</a:t>
            </a:r>
            <a:r>
              <a:rPr lang="es-ES_tradnl" sz="2200" dirty="0">
                <a:solidFill>
                  <a:prstClr val="black"/>
                </a:solidFill>
                <a:latin typeface="Verdana" pitchFamily="34" charset="0"/>
                <a:ea typeface="Verdana" pitchFamily="34" charset="0"/>
                <a:cs typeface="Verdana" pitchFamily="34" charset="0"/>
              </a:rPr>
              <a:t>. </a:t>
            </a:r>
          </a:p>
          <a:p>
            <a:pPr marL="767080" indent="-226695" algn="just">
              <a:lnSpc>
                <a:spcPct val="115000"/>
              </a:lnSpc>
            </a:pPr>
            <a:endParaRPr lang="es-ES_tradnl" sz="2200" dirty="0">
              <a:solidFill>
                <a:prstClr val="black"/>
              </a:solidFill>
              <a:latin typeface="Verdana" pitchFamily="34" charset="0"/>
              <a:ea typeface="Verdana" pitchFamily="34" charset="0"/>
              <a:cs typeface="Verdana" pitchFamily="34" charset="0"/>
            </a:endParaRPr>
          </a:p>
          <a:p>
            <a:pPr marL="767080" indent="-226695" algn="just">
              <a:lnSpc>
                <a:spcPct val="115000"/>
              </a:lnSpc>
            </a:pPr>
            <a:r>
              <a:rPr lang="es-ES_tradnl" sz="2200" dirty="0">
                <a:solidFill>
                  <a:prstClr val="black"/>
                </a:solidFill>
                <a:latin typeface="Verdana" pitchFamily="34" charset="0"/>
                <a:ea typeface="Verdana" pitchFamily="34" charset="0"/>
                <a:cs typeface="Verdana" pitchFamily="34" charset="0"/>
              </a:rPr>
              <a:t>   Suelen ser componentes minoritarios, heredados o residuales de la roca sobre la que se forma el suelo, pues son </a:t>
            </a:r>
            <a:r>
              <a:rPr lang="es-ES_tradnl" sz="2200" dirty="0" err="1">
                <a:solidFill>
                  <a:prstClr val="black"/>
                </a:solidFill>
                <a:latin typeface="Verdana" pitchFamily="34" charset="0"/>
                <a:ea typeface="Verdana" pitchFamily="34" charset="0"/>
                <a:cs typeface="Verdana" pitchFamily="34" charset="0"/>
              </a:rPr>
              <a:t>metaestables</a:t>
            </a:r>
            <a:r>
              <a:rPr lang="es-ES_tradnl" sz="2200" dirty="0">
                <a:solidFill>
                  <a:prstClr val="black"/>
                </a:solidFill>
                <a:latin typeface="Verdana" pitchFamily="34" charset="0"/>
                <a:ea typeface="Verdana" pitchFamily="34" charset="0"/>
                <a:cs typeface="Verdana" pitchFamily="34" charset="0"/>
              </a:rPr>
              <a:t> en medio atmosférico, tendiendo a transformarse en minerales de la arcilla.</a:t>
            </a:r>
          </a:p>
          <a:p>
            <a:pPr marL="767080" indent="-226695" algn="just">
              <a:lnSpc>
                <a:spcPct val="115000"/>
              </a:lnSpc>
            </a:pPr>
            <a:endParaRPr lang="es-ES_tradnl" sz="2200" dirty="0">
              <a:solidFill>
                <a:prstClr val="black"/>
              </a:solidFill>
              <a:latin typeface="Verdana" pitchFamily="34" charset="0"/>
              <a:ea typeface="Verdana" pitchFamily="34" charset="0"/>
              <a:cs typeface="Verdana" pitchFamily="34" charset="0"/>
            </a:endParaRPr>
          </a:p>
          <a:p>
            <a:pPr marL="767080" indent="-226695" algn="just">
              <a:lnSpc>
                <a:spcPct val="115000"/>
              </a:lnSpc>
            </a:pPr>
            <a:r>
              <a:rPr lang="es-ES_tradnl" sz="2200" dirty="0">
                <a:solidFill>
                  <a:prstClr val="black"/>
                </a:solidFill>
                <a:latin typeface="Verdana" pitchFamily="34" charset="0"/>
                <a:ea typeface="Verdana" pitchFamily="34" charset="0"/>
                <a:cs typeface="Verdana" pitchFamily="34" charset="0"/>
              </a:rPr>
              <a:t>  Al igual que el cuarzo, conforman la fracción arenosa del suelo, si bien en este caso le confieren una cierta reactividad.</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57591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548680"/>
            <a:ext cx="7128792" cy="5416868"/>
          </a:xfrm>
          <a:prstGeom prst="rect">
            <a:avLst/>
          </a:prstGeom>
        </p:spPr>
        <p:txBody>
          <a:bodyPr wrap="square">
            <a:spAutoFit/>
          </a:bodyPr>
          <a:lstStyle/>
          <a:p>
            <a:pPr marL="285750" indent="-285750">
              <a:buFont typeface="Wingdings" pitchFamily="2" charset="2"/>
              <a:buChar char="ü"/>
            </a:pPr>
            <a:r>
              <a:rPr lang="es-ES_tradnl" sz="2400" b="1" dirty="0">
                <a:solidFill>
                  <a:prstClr val="black"/>
                </a:solidFill>
                <a:latin typeface="Verdana" pitchFamily="34" charset="0"/>
                <a:ea typeface="Verdana" pitchFamily="34" charset="0"/>
                <a:cs typeface="Verdana" pitchFamily="34" charset="0"/>
              </a:rPr>
              <a:t>Fragmentos de roca</a:t>
            </a:r>
            <a:r>
              <a:rPr lang="es-ES_tradnl" sz="2400" dirty="0">
                <a:solidFill>
                  <a:prstClr val="black"/>
                </a:solidFill>
                <a:latin typeface="Verdana" pitchFamily="34" charset="0"/>
                <a:ea typeface="Verdana" pitchFamily="34" charset="0"/>
                <a:cs typeface="Verdana" pitchFamily="34" charset="0"/>
              </a:rPr>
              <a:t>.</a:t>
            </a:r>
          </a:p>
          <a:p>
            <a:endParaRPr lang="es-ES_tradnl" dirty="0">
              <a:solidFill>
                <a:prstClr val="black"/>
              </a:solidFill>
              <a:latin typeface="Times New Roman"/>
              <a:ea typeface="Times New Roman"/>
            </a:endParaRPr>
          </a:p>
          <a:p>
            <a:endParaRPr lang="es-ES_tradnl" dirty="0">
              <a:solidFill>
                <a:prstClr val="black"/>
              </a:solidFill>
              <a:latin typeface="Times New Roman"/>
              <a:ea typeface="Times New Roman"/>
            </a:endParaRPr>
          </a:p>
          <a:p>
            <a:r>
              <a:rPr lang="es-ES_tradnl" sz="2200" dirty="0">
                <a:solidFill>
                  <a:prstClr val="black"/>
                </a:solidFill>
                <a:latin typeface="Verdana" pitchFamily="34" charset="0"/>
                <a:ea typeface="Verdana" pitchFamily="34" charset="0"/>
                <a:cs typeface="Verdana" pitchFamily="34" charset="0"/>
              </a:rPr>
              <a:t>Junto con los dos componentes anteriores, conforman la fracción comúnmente más gruesa del suelo, si bien es este caso el tamaño de fragmentos suele ser superior a 2 cm, de forma que el cuarzo y feldespatos suelen constituir la fracción arenosa del suelo, mientras los fragmentos de roca constituyen la fracción de tamaño grava. </a:t>
            </a:r>
          </a:p>
          <a:p>
            <a:endParaRPr lang="es-ES_tradnl" sz="2200" dirty="0">
              <a:solidFill>
                <a:prstClr val="black"/>
              </a:solidFill>
              <a:latin typeface="Verdana" pitchFamily="34" charset="0"/>
              <a:ea typeface="Verdana" pitchFamily="34" charset="0"/>
              <a:cs typeface="Verdana" pitchFamily="34" charset="0"/>
            </a:endParaRPr>
          </a:p>
          <a:p>
            <a:r>
              <a:rPr lang="es-ES_tradnl" sz="2200" dirty="0">
                <a:solidFill>
                  <a:prstClr val="black"/>
                </a:solidFill>
                <a:latin typeface="Verdana" pitchFamily="34" charset="0"/>
                <a:ea typeface="Verdana" pitchFamily="34" charset="0"/>
                <a:cs typeface="Verdana" pitchFamily="34" charset="0"/>
              </a:rPr>
              <a:t>La naturaleza de los fragmentos está directamente relacionada con la de la roca sobre la que se forma, si bien ocasionalmente el suelo puede contener fragmentos de origen “externo”, </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53757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brejo9"/>
          <p:cNvPicPr/>
          <p:nvPr/>
        </p:nvPicPr>
        <p:blipFill>
          <a:blip r:embed="rId2" cstate="print"/>
          <a:srcRect/>
          <a:stretch>
            <a:fillRect/>
          </a:stretch>
        </p:blipFill>
        <p:spPr bwMode="auto">
          <a:xfrm>
            <a:off x="2267744" y="980728"/>
            <a:ext cx="4824536" cy="3565237"/>
          </a:xfrm>
          <a:prstGeom prst="rect">
            <a:avLst/>
          </a:prstGeom>
          <a:noFill/>
          <a:ln w="9525">
            <a:noFill/>
            <a:miter lim="800000"/>
            <a:headEnd/>
            <a:tailEnd/>
          </a:ln>
        </p:spPr>
      </p:pic>
      <p:sp>
        <p:nvSpPr>
          <p:cNvPr id="3" name="2 Rectángulo"/>
          <p:cNvSpPr/>
          <p:nvPr/>
        </p:nvSpPr>
        <p:spPr>
          <a:xfrm>
            <a:off x="2073515" y="4802905"/>
            <a:ext cx="5212994" cy="729430"/>
          </a:xfrm>
          <a:prstGeom prst="rect">
            <a:avLst/>
          </a:prstGeom>
        </p:spPr>
        <p:txBody>
          <a:bodyPr wrap="square">
            <a:spAutoFit/>
          </a:bodyPr>
          <a:lstStyle/>
          <a:p>
            <a:pPr algn="ctr">
              <a:lnSpc>
                <a:spcPct val="115000"/>
              </a:lnSpc>
            </a:pPr>
            <a:r>
              <a:rPr lang="es-ES" b="1" dirty="0">
                <a:solidFill>
                  <a:prstClr val="black"/>
                </a:solidFill>
                <a:latin typeface="Times New Roman"/>
                <a:ea typeface="Times New Roman"/>
                <a:cs typeface="Times New Roman"/>
              </a:rPr>
              <a:t>Típico suelo rojo tropical, con fragmentos de roca.</a:t>
            </a:r>
            <a:endParaRPr lang="es-MX" sz="1600" dirty="0">
              <a:solidFill>
                <a:prstClr val="black"/>
              </a:solidFill>
              <a:ea typeface="Calibri"/>
              <a:cs typeface="Times New Roman"/>
            </a:endParaRPr>
          </a:p>
          <a:p>
            <a:pPr algn="ctr">
              <a:lnSpc>
                <a:spcPct val="115000"/>
              </a:lnSpc>
            </a:pPr>
            <a:r>
              <a:rPr lang="es-ES" dirty="0">
                <a:solidFill>
                  <a:prstClr val="black"/>
                </a:solidFill>
                <a:latin typeface="Times New Roman"/>
                <a:ea typeface="Times New Roman"/>
                <a:cs typeface="Times New Roman"/>
              </a:rPr>
              <a:t> </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918105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836712"/>
            <a:ext cx="6552728" cy="5170646"/>
          </a:xfrm>
          <a:prstGeom prst="rect">
            <a:avLst/>
          </a:prstGeom>
        </p:spPr>
        <p:txBody>
          <a:bodyPr wrap="square">
            <a:spAutoFit/>
          </a:bodyPr>
          <a:lstStyle/>
          <a:p>
            <a:r>
              <a:rPr lang="es-ES_tradnl" dirty="0">
                <a:solidFill>
                  <a:prstClr val="black"/>
                </a:solidFill>
                <a:latin typeface="Wingdings"/>
                <a:ea typeface="Times New Roman"/>
                <a:cs typeface="Times New Roman"/>
              </a:rPr>
              <a:t>ü</a:t>
            </a:r>
            <a:r>
              <a:rPr lang="es-ES_tradnl" sz="800" dirty="0">
                <a:solidFill>
                  <a:prstClr val="black"/>
                </a:solidFill>
                <a:latin typeface="Times New Roman"/>
                <a:ea typeface="Times New Roman"/>
              </a:rPr>
              <a:t>   </a:t>
            </a:r>
            <a:r>
              <a:rPr lang="es-ES_tradnl" sz="2200" dirty="0">
                <a:solidFill>
                  <a:prstClr val="black"/>
                </a:solidFill>
                <a:latin typeface="Verdana" pitchFamily="34" charset="0"/>
                <a:ea typeface="Verdana" pitchFamily="34" charset="0"/>
                <a:cs typeface="Verdana" pitchFamily="34" charset="0"/>
              </a:rPr>
              <a:t> </a:t>
            </a:r>
            <a:r>
              <a:rPr lang="es-ES_tradnl" sz="2200" b="1" dirty="0">
                <a:solidFill>
                  <a:prstClr val="black"/>
                </a:solidFill>
                <a:latin typeface="Verdana" pitchFamily="34" charset="0"/>
                <a:ea typeface="Verdana" pitchFamily="34" charset="0"/>
                <a:cs typeface="Verdana" pitchFamily="34" charset="0"/>
              </a:rPr>
              <a:t>Minerales de la arcilla</a:t>
            </a:r>
            <a:r>
              <a:rPr lang="es-ES_tradnl" sz="2200" dirty="0">
                <a:solidFill>
                  <a:prstClr val="black"/>
                </a:solidFill>
                <a:latin typeface="Verdana" pitchFamily="34" charset="0"/>
                <a:ea typeface="Verdana" pitchFamily="34" charset="0"/>
                <a:cs typeface="Verdana" pitchFamily="34" charset="0"/>
              </a:rPr>
              <a:t>.</a:t>
            </a:r>
          </a:p>
          <a:p>
            <a:endParaRPr lang="es-ES_tradnl" sz="2200" dirty="0">
              <a:solidFill>
                <a:prstClr val="black"/>
              </a:solidFill>
              <a:latin typeface="Verdana" pitchFamily="34" charset="0"/>
              <a:ea typeface="Verdana" pitchFamily="34" charset="0"/>
              <a:cs typeface="Verdana" pitchFamily="34" charset="0"/>
            </a:endParaRPr>
          </a:p>
          <a:p>
            <a:r>
              <a:rPr lang="es-ES_tradnl" sz="2200" dirty="0">
                <a:solidFill>
                  <a:prstClr val="black"/>
                </a:solidFill>
                <a:latin typeface="Verdana" pitchFamily="34" charset="0"/>
                <a:ea typeface="Verdana" pitchFamily="34" charset="0"/>
                <a:cs typeface="Verdana" pitchFamily="34" charset="0"/>
              </a:rPr>
              <a:t> Son minerales también muy abundantes en el suelo, constituyendo la matriz general del mismo, la componente </a:t>
            </a:r>
            <a:r>
              <a:rPr lang="es-ES_tradnl" sz="2200" dirty="0" err="1">
                <a:solidFill>
                  <a:prstClr val="black"/>
                </a:solidFill>
                <a:latin typeface="Verdana" pitchFamily="34" charset="0"/>
                <a:ea typeface="Verdana" pitchFamily="34" charset="0"/>
                <a:cs typeface="Verdana" pitchFamily="34" charset="0"/>
              </a:rPr>
              <a:t>intergranular</a:t>
            </a:r>
            <a:r>
              <a:rPr lang="es-ES_tradnl" sz="2200" dirty="0">
                <a:solidFill>
                  <a:prstClr val="black"/>
                </a:solidFill>
                <a:latin typeface="Verdana" pitchFamily="34" charset="0"/>
                <a:ea typeface="Verdana" pitchFamily="34" charset="0"/>
                <a:cs typeface="Verdana" pitchFamily="34" charset="0"/>
              </a:rPr>
              <a:t> entre la fracción arenosa y los fragmentos de roca. Son minerales </a:t>
            </a:r>
            <a:r>
              <a:rPr lang="es-ES_tradnl" sz="2200" dirty="0">
                <a:solidFill>
                  <a:srgbClr val="000000"/>
                </a:solidFill>
                <a:latin typeface="Verdana" pitchFamily="34" charset="0"/>
                <a:ea typeface="Verdana" pitchFamily="34" charset="0"/>
                <a:cs typeface="Verdana" pitchFamily="34" charset="0"/>
              </a:rPr>
              <a:t>que proceden</a:t>
            </a:r>
            <a:r>
              <a:rPr lang="es-ES_tradnl" sz="2200" dirty="0">
                <a:solidFill>
                  <a:prstClr val="black"/>
                </a:solidFill>
                <a:latin typeface="Verdana" pitchFamily="34" charset="0"/>
                <a:ea typeface="Verdana" pitchFamily="34" charset="0"/>
                <a:cs typeface="Verdana" pitchFamily="34" charset="0"/>
              </a:rPr>
              <a:t> de la alteración de los que componen la roca sobre la que se producen los procesos de meteorización, y en función de ello pueden ser muy variados: </a:t>
            </a:r>
          </a:p>
          <a:p>
            <a:endParaRPr lang="es-ES_tradnl" sz="2200" dirty="0">
              <a:solidFill>
                <a:prstClr val="black"/>
              </a:solidFill>
              <a:latin typeface="Verdana" pitchFamily="34" charset="0"/>
              <a:ea typeface="Verdana" pitchFamily="34" charset="0"/>
              <a:cs typeface="Verdana" pitchFamily="34" charset="0"/>
            </a:endParaRPr>
          </a:p>
          <a:p>
            <a:r>
              <a:rPr lang="es-ES_tradnl" sz="2200" dirty="0">
                <a:solidFill>
                  <a:prstClr val="black"/>
                </a:solidFill>
                <a:latin typeface="Verdana" pitchFamily="34" charset="0"/>
                <a:ea typeface="Verdana" pitchFamily="34" charset="0"/>
                <a:cs typeface="Verdana" pitchFamily="34" charset="0"/>
              </a:rPr>
              <a:t>1) la </a:t>
            </a:r>
            <a:r>
              <a:rPr lang="es-ES_tradnl" sz="2200" dirty="0" err="1">
                <a:solidFill>
                  <a:prstClr val="black"/>
                </a:solidFill>
                <a:latin typeface="Verdana" pitchFamily="34" charset="0"/>
                <a:ea typeface="Verdana" pitchFamily="34" charset="0"/>
                <a:cs typeface="Verdana" pitchFamily="34" charset="0"/>
              </a:rPr>
              <a:t>illita</a:t>
            </a:r>
            <a:r>
              <a:rPr lang="es-ES_tradnl" sz="2200" dirty="0">
                <a:solidFill>
                  <a:prstClr val="black"/>
                </a:solidFill>
                <a:latin typeface="Verdana" pitchFamily="34" charset="0"/>
                <a:ea typeface="Verdana" pitchFamily="34" charset="0"/>
                <a:cs typeface="Verdana" pitchFamily="34" charset="0"/>
              </a:rPr>
              <a:t> (equivalente arcilloso de la mica blanca, moscovita), que se forma a partir de feldespatos y micas de rocas ígneas, sedimentarias o metamórficas;</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990579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412776"/>
            <a:ext cx="6264696" cy="2800767"/>
          </a:xfrm>
          <a:prstGeom prst="rect">
            <a:avLst/>
          </a:prstGeom>
        </p:spPr>
        <p:txBody>
          <a:bodyPr wrap="square">
            <a:spAutoFit/>
          </a:bodyPr>
          <a:lstStyle/>
          <a:p>
            <a:r>
              <a:rPr lang="es-ES_tradnl" sz="2200" dirty="0">
                <a:solidFill>
                  <a:prstClr val="black"/>
                </a:solidFill>
                <a:latin typeface="Verdana" pitchFamily="34" charset="0"/>
                <a:ea typeface="Verdana" pitchFamily="34" charset="0"/>
                <a:cs typeface="Verdana" pitchFamily="34" charset="0"/>
              </a:rPr>
              <a:t>2) la clorita, que se forma a partir de los minerales </a:t>
            </a:r>
            <a:r>
              <a:rPr lang="es-ES_tradnl" sz="2200" dirty="0" err="1">
                <a:solidFill>
                  <a:prstClr val="black"/>
                </a:solidFill>
                <a:latin typeface="Verdana" pitchFamily="34" charset="0"/>
                <a:ea typeface="Verdana" pitchFamily="34" charset="0"/>
                <a:cs typeface="Verdana" pitchFamily="34" charset="0"/>
              </a:rPr>
              <a:t>ferromagnesianos</a:t>
            </a:r>
            <a:r>
              <a:rPr lang="es-ES_tradnl" sz="2200" dirty="0">
                <a:solidFill>
                  <a:prstClr val="black"/>
                </a:solidFill>
                <a:latin typeface="Verdana" pitchFamily="34" charset="0"/>
                <a:ea typeface="Verdana" pitchFamily="34" charset="0"/>
                <a:cs typeface="Verdana" pitchFamily="34" charset="0"/>
              </a:rPr>
              <a:t> que pueda contener la roca: biotita, anfíbol, </a:t>
            </a:r>
            <a:r>
              <a:rPr lang="es-ES_tradnl" sz="2200" dirty="0" err="1">
                <a:solidFill>
                  <a:prstClr val="black"/>
                </a:solidFill>
                <a:latin typeface="Verdana" pitchFamily="34" charset="0"/>
                <a:ea typeface="Verdana" pitchFamily="34" charset="0"/>
                <a:cs typeface="Verdana" pitchFamily="34" charset="0"/>
              </a:rPr>
              <a:t>piroxeno</a:t>
            </a:r>
            <a:r>
              <a:rPr lang="es-ES_tradnl" sz="2200" dirty="0">
                <a:solidFill>
                  <a:prstClr val="black"/>
                </a:solidFill>
                <a:latin typeface="Verdana" pitchFamily="34" charset="0"/>
                <a:ea typeface="Verdana" pitchFamily="34" charset="0"/>
                <a:cs typeface="Verdana" pitchFamily="34" charset="0"/>
              </a:rPr>
              <a:t>, olivino; </a:t>
            </a:r>
          </a:p>
          <a:p>
            <a:endParaRPr lang="es-ES_tradnl" sz="2200" dirty="0">
              <a:solidFill>
                <a:prstClr val="black"/>
              </a:solidFill>
              <a:latin typeface="Verdana" pitchFamily="34" charset="0"/>
              <a:ea typeface="Verdana" pitchFamily="34" charset="0"/>
              <a:cs typeface="Verdana" pitchFamily="34" charset="0"/>
            </a:endParaRPr>
          </a:p>
          <a:p>
            <a:r>
              <a:rPr lang="es-ES_tradnl" sz="2200" dirty="0">
                <a:solidFill>
                  <a:prstClr val="black"/>
                </a:solidFill>
                <a:latin typeface="Verdana" pitchFamily="34" charset="0"/>
                <a:ea typeface="Verdana" pitchFamily="34" charset="0"/>
                <a:cs typeface="Verdana" pitchFamily="34" charset="0"/>
              </a:rPr>
              <a:t>3) la pirofilita, que puede formarse a partir de minerales ricos en aluminio en la roca original. </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47476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1484784"/>
            <a:ext cx="6336704" cy="3724096"/>
          </a:xfrm>
          <a:prstGeom prst="rect">
            <a:avLst/>
          </a:prstGeom>
        </p:spPr>
        <p:txBody>
          <a:bodyPr wrap="square">
            <a:spAutoFit/>
          </a:bodyPr>
          <a:lstStyle/>
          <a:p>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Origen del suelo.</a:t>
            </a:r>
          </a:p>
          <a:p>
            <a:endPar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El suelo constituye la </a:t>
            </a:r>
            <a:r>
              <a:rPr lang="es-MX" sz="2400" dirty="0" err="1">
                <a:solidFill>
                  <a:prstClr val="black"/>
                </a:solidFill>
                <a:latin typeface="Verdana" panose="020B0604030504040204" pitchFamily="34" charset="0"/>
                <a:ea typeface="Verdana" panose="020B0604030504040204" pitchFamily="34" charset="0"/>
                <a:cs typeface="Verdana" panose="020B0604030504040204" pitchFamily="34" charset="0"/>
              </a:rPr>
              <a:t>interfase</a:t>
            </a:r>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 entre las rocas del sustrato continental y la atmósfera, formándose como consecuencia de los fenómenos físicos, físico-químicos y biológicos de intercambio que ahí se producen. </a:t>
            </a:r>
          </a:p>
          <a:p>
            <a:endParaRPr lang="es-MX" sz="20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50627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1484784"/>
            <a:ext cx="5904656" cy="3816429"/>
          </a:xfrm>
          <a:prstGeom prst="rect">
            <a:avLst/>
          </a:prstGeom>
        </p:spPr>
        <p:txBody>
          <a:bodyPr wrap="square">
            <a:spAutoFit/>
          </a:bodyPr>
          <a:lstStyle/>
          <a:p>
            <a:r>
              <a:rPr lang="es-ES_tradnl" sz="2200" dirty="0">
                <a:solidFill>
                  <a:prstClr val="black"/>
                </a:solidFill>
                <a:latin typeface="Verdana" pitchFamily="34" charset="0"/>
                <a:ea typeface="Verdana" pitchFamily="34" charset="0"/>
                <a:cs typeface="Verdana" pitchFamily="34" charset="0"/>
              </a:rPr>
              <a:t>4) menos comunes son los filosilicatos del grupo de las arcillas especiales (</a:t>
            </a:r>
            <a:r>
              <a:rPr lang="es-ES_tradnl" sz="2200" dirty="0" err="1">
                <a:solidFill>
                  <a:prstClr val="black"/>
                </a:solidFill>
                <a:latin typeface="Verdana" pitchFamily="34" charset="0"/>
                <a:ea typeface="Verdana" pitchFamily="34" charset="0"/>
                <a:cs typeface="Verdana" pitchFamily="34" charset="0"/>
              </a:rPr>
              <a:t>esmectita</a:t>
            </a:r>
            <a:r>
              <a:rPr lang="es-ES_tradnl" sz="2200" dirty="0">
                <a:solidFill>
                  <a:prstClr val="black"/>
                </a:solidFill>
                <a:latin typeface="Verdana" pitchFamily="34" charset="0"/>
                <a:ea typeface="Verdana" pitchFamily="34" charset="0"/>
                <a:cs typeface="Verdana" pitchFamily="34" charset="0"/>
              </a:rPr>
              <a:t>-bentonita, sepiolita, </a:t>
            </a:r>
            <a:r>
              <a:rPr lang="es-ES_tradnl" sz="2200" dirty="0" err="1">
                <a:solidFill>
                  <a:prstClr val="black"/>
                </a:solidFill>
                <a:latin typeface="Verdana" pitchFamily="34" charset="0"/>
                <a:ea typeface="Verdana" pitchFamily="34" charset="0"/>
                <a:cs typeface="Verdana" pitchFamily="34" charset="0"/>
              </a:rPr>
              <a:t>palygorskita</a:t>
            </a:r>
            <a:r>
              <a:rPr lang="es-ES_tradnl" sz="2200" dirty="0">
                <a:solidFill>
                  <a:prstClr val="black"/>
                </a:solidFill>
                <a:latin typeface="Verdana" pitchFamily="34" charset="0"/>
                <a:ea typeface="Verdana" pitchFamily="34" charset="0"/>
                <a:cs typeface="Verdana" pitchFamily="34" charset="0"/>
              </a:rPr>
              <a:t>), que se forman bajo condiciones climáticas muy específicas, o a partir de rocas de composición muy determinada, y que por sus características especiales confieren al suelo propiedades mecánicas diferentes a las habituales (suelos expansivos, suelos inestables). </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93525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3639" y="1124744"/>
            <a:ext cx="6912768" cy="4375044"/>
          </a:xfrm>
          <a:prstGeom prst="rect">
            <a:avLst/>
          </a:prstGeom>
        </p:spPr>
        <p:txBody>
          <a:bodyPr wrap="square">
            <a:spAutoFit/>
          </a:bodyPr>
          <a:lstStyle/>
          <a:p>
            <a:pPr marL="767080" indent="-226695" algn="just">
              <a:lnSpc>
                <a:spcPct val="115000"/>
              </a:lnSpc>
            </a:pPr>
            <a:r>
              <a:rPr lang="es-ES_tradnl" sz="2200" dirty="0">
                <a:solidFill>
                  <a:prstClr val="black"/>
                </a:solidFill>
                <a:latin typeface="Verdana" pitchFamily="34" charset="0"/>
                <a:ea typeface="Verdana" pitchFamily="34" charset="0"/>
                <a:cs typeface="Verdana" pitchFamily="34" charset="0"/>
              </a:rPr>
              <a:t>  Los minerales de este grupo juegan un papel muy importante en la textura y en la físico-química del suelo, pues le confieren plasticidad, impermeabilidad, así como otras propiedades mecánicas y de relación entre el suelo y el agua que contiene, en especial en cuanto a la capacidad de </a:t>
            </a:r>
            <a:r>
              <a:rPr lang="es-ES_tradnl" sz="2200" dirty="0" err="1">
                <a:solidFill>
                  <a:prstClr val="black"/>
                </a:solidFill>
                <a:latin typeface="Verdana" pitchFamily="34" charset="0"/>
                <a:ea typeface="Verdana" pitchFamily="34" charset="0"/>
                <a:cs typeface="Verdana" pitchFamily="34" charset="0"/>
              </a:rPr>
              <a:t>sorción</a:t>
            </a:r>
            <a:r>
              <a:rPr lang="es-ES_tradnl" sz="2200" dirty="0">
                <a:solidFill>
                  <a:prstClr val="black"/>
                </a:solidFill>
                <a:latin typeface="Verdana" pitchFamily="34" charset="0"/>
                <a:ea typeface="Verdana" pitchFamily="34" charset="0"/>
                <a:cs typeface="Verdana" pitchFamily="34" charset="0"/>
              </a:rPr>
              <a:t> e intercambio iónico que pueda presentar. </a:t>
            </a:r>
          </a:p>
          <a:p>
            <a:pPr marL="767080" indent="-226695" algn="just">
              <a:lnSpc>
                <a:spcPct val="115000"/>
              </a:lnSpc>
            </a:pPr>
            <a:r>
              <a:rPr lang="es-ES_tradnl" sz="2200" dirty="0">
                <a:solidFill>
                  <a:prstClr val="black"/>
                </a:solidFill>
                <a:latin typeface="Verdana" pitchFamily="34" charset="0"/>
                <a:ea typeface="Verdana" pitchFamily="34" charset="0"/>
                <a:cs typeface="Verdana" pitchFamily="34" charset="0"/>
              </a:rPr>
              <a:t>  </a:t>
            </a:r>
          </a:p>
          <a:p>
            <a:pPr marL="767080" indent="-226695" algn="just">
              <a:lnSpc>
                <a:spcPct val="115000"/>
              </a:lnSpc>
            </a:pPr>
            <a:r>
              <a:rPr lang="es-ES_tradnl" sz="2200" dirty="0">
                <a:solidFill>
                  <a:prstClr val="black"/>
                </a:solidFill>
                <a:latin typeface="Verdana" pitchFamily="34" charset="0"/>
                <a:ea typeface="Verdana" pitchFamily="34" charset="0"/>
                <a:cs typeface="Verdana" pitchFamily="34" charset="0"/>
              </a:rPr>
              <a:t>  </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47494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ottled_clay"/>
          <p:cNvPicPr/>
          <p:nvPr/>
        </p:nvPicPr>
        <p:blipFill>
          <a:blip r:embed="rId2" cstate="print"/>
          <a:srcRect/>
          <a:stretch>
            <a:fillRect/>
          </a:stretch>
        </p:blipFill>
        <p:spPr bwMode="auto">
          <a:xfrm>
            <a:off x="2195736" y="1124744"/>
            <a:ext cx="4320480" cy="3888432"/>
          </a:xfrm>
          <a:prstGeom prst="rect">
            <a:avLst/>
          </a:prstGeom>
          <a:noFill/>
          <a:ln w="9525">
            <a:noFill/>
            <a:miter lim="800000"/>
            <a:headEnd/>
            <a:tailEnd/>
          </a:ln>
        </p:spPr>
      </p:pic>
      <p:sp>
        <p:nvSpPr>
          <p:cNvPr id="3" name="2 Rectángulo"/>
          <p:cNvSpPr/>
          <p:nvPr/>
        </p:nvSpPr>
        <p:spPr>
          <a:xfrm>
            <a:off x="3521933" y="5085184"/>
            <a:ext cx="1668085" cy="410882"/>
          </a:xfrm>
          <a:prstGeom prst="rect">
            <a:avLst/>
          </a:prstGeom>
        </p:spPr>
        <p:txBody>
          <a:bodyPr wrap="none">
            <a:spAutoFit/>
          </a:bodyPr>
          <a:lstStyle/>
          <a:p>
            <a:pPr algn="ctr">
              <a:lnSpc>
                <a:spcPct val="115000"/>
              </a:lnSpc>
            </a:pPr>
            <a:r>
              <a:rPr lang="es-ES" b="1" dirty="0">
                <a:solidFill>
                  <a:prstClr val="black"/>
                </a:solidFill>
                <a:latin typeface="Times New Roman"/>
                <a:ea typeface="Times New Roman"/>
                <a:cs typeface="Times New Roman"/>
              </a:rPr>
              <a:t>Suelo arcilloso.</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2725142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12740" y="1196752"/>
            <a:ext cx="6552728" cy="4154984"/>
          </a:xfrm>
          <a:prstGeom prst="rect">
            <a:avLst/>
          </a:prstGeom>
        </p:spPr>
        <p:txBody>
          <a:bodyPr wrap="square">
            <a:spAutoFit/>
          </a:bodyPr>
          <a:lstStyle/>
          <a:p>
            <a:pPr marL="285750" indent="-285750">
              <a:buFont typeface="Wingdings" pitchFamily="2" charset="2"/>
              <a:buChar char="ü"/>
            </a:pPr>
            <a:r>
              <a:rPr lang="es-ES_tradnl" sz="2200" b="1" dirty="0">
                <a:solidFill>
                  <a:prstClr val="black"/>
                </a:solidFill>
                <a:latin typeface="Verdana" pitchFamily="34" charset="0"/>
                <a:ea typeface="Verdana" pitchFamily="34" charset="0"/>
                <a:cs typeface="Verdana" pitchFamily="34" charset="0"/>
              </a:rPr>
              <a:t>Carbonatos</a:t>
            </a:r>
            <a:r>
              <a:rPr lang="es-ES_tradnl" sz="2200" dirty="0">
                <a:solidFill>
                  <a:prstClr val="black"/>
                </a:solidFill>
                <a:latin typeface="Verdana" pitchFamily="34" charset="0"/>
                <a:ea typeface="Verdana" pitchFamily="34" charset="0"/>
                <a:cs typeface="Verdana" pitchFamily="34" charset="0"/>
              </a:rPr>
              <a:t>. Los carbonatos son minerales frecuentemente formados por el proceso de </a:t>
            </a:r>
            <a:r>
              <a:rPr lang="es-ES_tradnl" sz="2200" dirty="0" err="1">
                <a:solidFill>
                  <a:prstClr val="black"/>
                </a:solidFill>
                <a:latin typeface="Verdana" pitchFamily="34" charset="0"/>
                <a:ea typeface="Verdana" pitchFamily="34" charset="0"/>
                <a:cs typeface="Verdana" pitchFamily="34" charset="0"/>
              </a:rPr>
              <a:t>edafogénesis</a:t>
            </a:r>
            <a:r>
              <a:rPr lang="es-ES_tradnl" sz="2200" dirty="0">
                <a:solidFill>
                  <a:prstClr val="black"/>
                </a:solidFill>
                <a:latin typeface="Verdana" pitchFamily="34" charset="0"/>
                <a:ea typeface="Verdana" pitchFamily="34" charset="0"/>
                <a:cs typeface="Verdana" pitchFamily="34" charset="0"/>
              </a:rPr>
              <a:t>, aunque debido a su alta solubilidad su acumulación no suele producirse en el horizonte más superficial.</a:t>
            </a:r>
          </a:p>
          <a:p>
            <a:endParaRPr lang="es-ES_tradnl" sz="2200" dirty="0">
              <a:solidFill>
                <a:prstClr val="black"/>
              </a:solidFill>
              <a:latin typeface="Verdana" pitchFamily="34" charset="0"/>
              <a:ea typeface="Verdana" pitchFamily="34" charset="0"/>
              <a:cs typeface="Verdana" pitchFamily="34" charset="0"/>
            </a:endParaRPr>
          </a:p>
          <a:p>
            <a:r>
              <a:rPr lang="es-ES_tradnl" sz="2200" dirty="0">
                <a:solidFill>
                  <a:prstClr val="black"/>
                </a:solidFill>
                <a:latin typeface="Verdana" pitchFamily="34" charset="0"/>
                <a:ea typeface="Verdana" pitchFamily="34" charset="0"/>
                <a:cs typeface="Verdana" pitchFamily="34" charset="0"/>
              </a:rPr>
              <a:t> De hecho, los carbonatos pueden formarse       en los horizontes A o C, pero su acumulación   efectiva se produce solo en el horizonte B o de acumulación, como consecuencia de los procesos de intercambio que se producen en el mismo. </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103528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052736"/>
            <a:ext cx="6336704" cy="4493538"/>
          </a:xfrm>
          <a:prstGeom prst="rect">
            <a:avLst/>
          </a:prstGeom>
        </p:spPr>
        <p:txBody>
          <a:bodyPr wrap="square">
            <a:spAutoFit/>
          </a:bodyPr>
          <a:lstStyle/>
          <a:p>
            <a:r>
              <a:rPr lang="es-ES_tradnl" sz="2200" dirty="0">
                <a:solidFill>
                  <a:prstClr val="black"/>
                </a:solidFill>
                <a:latin typeface="Verdana" pitchFamily="34" charset="0"/>
                <a:ea typeface="Verdana" pitchFamily="34" charset="0"/>
                <a:cs typeface="Verdana" pitchFamily="34" charset="0"/>
              </a:rPr>
              <a:t>Una excepción corresponde a los suelos de regiones de climatología semiárida y con abundantes rocas carbonatadas.</a:t>
            </a:r>
          </a:p>
          <a:p>
            <a:endParaRPr lang="es-ES_tradnl" sz="2200" dirty="0">
              <a:solidFill>
                <a:prstClr val="black"/>
              </a:solidFill>
              <a:latin typeface="Verdana" pitchFamily="34" charset="0"/>
              <a:ea typeface="Verdana" pitchFamily="34" charset="0"/>
              <a:cs typeface="Verdana" pitchFamily="34" charset="0"/>
            </a:endParaRPr>
          </a:p>
          <a:p>
            <a:r>
              <a:rPr lang="es-ES_tradnl" sz="2200" dirty="0">
                <a:solidFill>
                  <a:prstClr val="black"/>
                </a:solidFill>
                <a:latin typeface="Verdana" pitchFamily="34" charset="0"/>
                <a:ea typeface="Verdana" pitchFamily="34" charset="0"/>
                <a:cs typeface="Verdana" pitchFamily="34" charset="0"/>
              </a:rPr>
              <a:t> En estas regiones, los procesos de intercambio con el suelo suelen ser “en ascenso”: las aguas subterráneas ricas en carbonatos ascienden hasta la superficie del terreno por capilaridad o por gradiente de humedad, depositando ahí los carbonatos, y originando los denominados “</a:t>
            </a:r>
            <a:r>
              <a:rPr lang="es-ES_tradnl" sz="2200" i="1" dirty="0">
                <a:solidFill>
                  <a:prstClr val="black"/>
                </a:solidFill>
                <a:latin typeface="Verdana" pitchFamily="34" charset="0"/>
                <a:ea typeface="Verdana" pitchFamily="34" charset="0"/>
                <a:cs typeface="Verdana" pitchFamily="34" charset="0"/>
              </a:rPr>
              <a:t>caliches</a:t>
            </a:r>
            <a:r>
              <a:rPr lang="es-ES_tradnl" sz="2200" dirty="0">
                <a:solidFill>
                  <a:prstClr val="black"/>
                </a:solidFill>
                <a:latin typeface="Verdana" pitchFamily="34" charset="0"/>
                <a:ea typeface="Verdana" pitchFamily="34" charset="0"/>
                <a:cs typeface="Verdana" pitchFamily="34" charset="0"/>
              </a:rPr>
              <a:t>”, auténticos escudos de color blanco que recubren la superficie del suelo.</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734252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aliche"/>
          <p:cNvPicPr/>
          <p:nvPr/>
        </p:nvPicPr>
        <p:blipFill>
          <a:blip r:embed="rId2" cstate="print"/>
          <a:srcRect/>
          <a:stretch>
            <a:fillRect/>
          </a:stretch>
        </p:blipFill>
        <p:spPr bwMode="auto">
          <a:xfrm>
            <a:off x="2447764" y="1124744"/>
            <a:ext cx="4248472" cy="2952328"/>
          </a:xfrm>
          <a:prstGeom prst="rect">
            <a:avLst/>
          </a:prstGeom>
          <a:noFill/>
          <a:ln w="9525">
            <a:noFill/>
            <a:miter lim="800000"/>
            <a:headEnd/>
            <a:tailEnd/>
          </a:ln>
        </p:spPr>
      </p:pic>
      <p:sp>
        <p:nvSpPr>
          <p:cNvPr id="4" name="3 Rectángulo"/>
          <p:cNvSpPr/>
          <p:nvPr/>
        </p:nvSpPr>
        <p:spPr>
          <a:xfrm>
            <a:off x="2123728" y="4460180"/>
            <a:ext cx="5742384" cy="369332"/>
          </a:xfrm>
          <a:prstGeom prst="rect">
            <a:avLst/>
          </a:prstGeom>
        </p:spPr>
        <p:txBody>
          <a:bodyPr wrap="square">
            <a:spAutoFit/>
          </a:bodyPr>
          <a:lstStyle/>
          <a:p>
            <a:r>
              <a:rPr lang="es-ES" b="1" dirty="0">
                <a:solidFill>
                  <a:prstClr val="black"/>
                </a:solidFill>
                <a:latin typeface="Times New Roman"/>
                <a:ea typeface="Times New Roman"/>
              </a:rPr>
              <a:t>Suelos con caliche, note el color blanco del mismo</a:t>
            </a:r>
            <a:endParaRPr lang="es-MX" dirty="0">
              <a:solidFill>
                <a:prstClr val="black"/>
              </a:solidFill>
            </a:endParaRPr>
          </a:p>
        </p:txBody>
      </p:sp>
      <p:sp>
        <p:nvSpPr>
          <p:cNvPr id="5" name="4 Rectángulo"/>
          <p:cNvSpPr/>
          <p:nvPr/>
        </p:nvSpPr>
        <p:spPr>
          <a:xfrm>
            <a:off x="611560" y="4941168"/>
            <a:ext cx="8136904" cy="1384995"/>
          </a:xfrm>
          <a:prstGeom prst="rect">
            <a:avLst/>
          </a:prstGeom>
        </p:spPr>
        <p:txBody>
          <a:bodyPr wrap="square">
            <a:spAutoFit/>
          </a:bodyPr>
          <a:lstStyle/>
          <a:p>
            <a:r>
              <a:rPr lang="es-MX" sz="1400" i="1" dirty="0">
                <a:solidFill>
                  <a:srgbClr val="2F5897"/>
                </a:solidFill>
                <a:latin typeface="Verdana" pitchFamily="34" charset="0"/>
                <a:ea typeface="Verdana" pitchFamily="34" charset="0"/>
                <a:cs typeface="Verdana" pitchFamily="34" charset="0"/>
              </a:rPr>
              <a:t>El caliche es un depósito endurecido de carbonato de calcio.</a:t>
            </a:r>
          </a:p>
          <a:p>
            <a:r>
              <a:rPr lang="es-MX" sz="1400" i="1" dirty="0">
                <a:solidFill>
                  <a:srgbClr val="2F5897"/>
                </a:solidFill>
                <a:latin typeface="Verdana" pitchFamily="34" charset="0"/>
                <a:ea typeface="Verdana" pitchFamily="34" charset="0"/>
                <a:cs typeface="Verdana" pitchFamily="34" charset="0"/>
              </a:rPr>
              <a:t> Éste se sedimenta con otros materiales, como arena, arcilla, grava y limo.</a:t>
            </a:r>
          </a:p>
          <a:p>
            <a:r>
              <a:rPr lang="es-MX" sz="1400" i="1" dirty="0">
                <a:solidFill>
                  <a:srgbClr val="2F5897"/>
                </a:solidFill>
                <a:latin typeface="Verdana" pitchFamily="34" charset="0"/>
                <a:ea typeface="Verdana" pitchFamily="34" charset="0"/>
                <a:cs typeface="Verdana" pitchFamily="34" charset="0"/>
              </a:rPr>
              <a:t>Se puede encontrar caliche en todo el mundo, generalmente en regiones áridas.</a:t>
            </a:r>
          </a:p>
          <a:p>
            <a:endParaRPr lang="es-MX" sz="1400" i="1" dirty="0">
              <a:solidFill>
                <a:srgbClr val="2F5897"/>
              </a:solidFill>
              <a:latin typeface="Verdana" pitchFamily="34" charset="0"/>
              <a:ea typeface="Verdana" pitchFamily="34" charset="0"/>
              <a:cs typeface="Verdana" pitchFamily="34" charset="0"/>
            </a:endParaRPr>
          </a:p>
          <a:p>
            <a:r>
              <a:rPr lang="es-MX" sz="1400" i="1" dirty="0">
                <a:solidFill>
                  <a:srgbClr val="2F5897"/>
                </a:solidFill>
                <a:latin typeface="Verdana" pitchFamily="34" charset="0"/>
                <a:ea typeface="Verdana" pitchFamily="34" charset="0"/>
                <a:cs typeface="Verdana" pitchFamily="34" charset="0"/>
              </a:rPr>
              <a:t> Sustancia arenosa que aflora en abundancia y que contiene nitrato de sodio. </a:t>
            </a:r>
          </a:p>
          <a:p>
            <a:r>
              <a:rPr lang="es-MX" sz="1400" i="1" dirty="0">
                <a:solidFill>
                  <a:srgbClr val="2F5897"/>
                </a:solidFill>
                <a:latin typeface="Verdana" pitchFamily="34" charset="0"/>
                <a:ea typeface="Verdana" pitchFamily="34" charset="0"/>
                <a:cs typeface="Verdana" pitchFamily="34" charset="0"/>
              </a:rPr>
              <a:t>Constituye la materia prima para la obtención del nitrato de Chile.</a:t>
            </a:r>
          </a:p>
        </p:txBody>
      </p:sp>
    </p:spTree>
    <p:extLst>
      <p:ext uri="{BB962C8B-B14F-4D97-AF65-F5344CB8AC3E}">
        <p14:creationId xmlns:p14="http://schemas.microsoft.com/office/powerpoint/2010/main" val="17218621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1371818"/>
            <a:ext cx="6768752" cy="3816429"/>
          </a:xfrm>
          <a:prstGeom prst="rect">
            <a:avLst/>
          </a:prstGeom>
        </p:spPr>
        <p:txBody>
          <a:bodyPr wrap="square">
            <a:spAutoFit/>
          </a:bodyPr>
          <a:lstStyle/>
          <a:p>
            <a:r>
              <a:rPr lang="es-ES_tradnl" sz="2200" b="1" dirty="0">
                <a:solidFill>
                  <a:prstClr val="black"/>
                </a:solidFill>
                <a:latin typeface="Verdana" pitchFamily="34" charset="0"/>
                <a:ea typeface="Verdana" pitchFamily="34" charset="0"/>
                <a:cs typeface="Verdana" pitchFamily="34" charset="0"/>
              </a:rPr>
              <a:t>Óxidos e hidróxidos de hierro, manganeso y aluminio</a:t>
            </a:r>
            <a:r>
              <a:rPr lang="es-ES_tradnl" sz="2200" dirty="0">
                <a:solidFill>
                  <a:prstClr val="black"/>
                </a:solidFill>
                <a:latin typeface="Verdana" pitchFamily="34" charset="0"/>
                <a:ea typeface="Verdana" pitchFamily="34" charset="0"/>
                <a:cs typeface="Verdana" pitchFamily="34" charset="0"/>
              </a:rPr>
              <a:t>.</a:t>
            </a:r>
          </a:p>
          <a:p>
            <a:endParaRPr lang="es-ES_tradnl" sz="2200" dirty="0">
              <a:solidFill>
                <a:prstClr val="black"/>
              </a:solidFill>
              <a:latin typeface="Verdana" pitchFamily="34" charset="0"/>
              <a:ea typeface="Verdana" pitchFamily="34" charset="0"/>
              <a:cs typeface="Verdana" pitchFamily="34" charset="0"/>
            </a:endParaRPr>
          </a:p>
          <a:p>
            <a:r>
              <a:rPr lang="es-ES_tradnl" sz="2200" dirty="0">
                <a:solidFill>
                  <a:prstClr val="black"/>
                </a:solidFill>
                <a:latin typeface="Verdana" pitchFamily="34" charset="0"/>
                <a:ea typeface="Verdana" pitchFamily="34" charset="0"/>
                <a:cs typeface="Verdana" pitchFamily="34" charset="0"/>
              </a:rPr>
              <a:t> Los óxidos e hidróxidos de Fe</a:t>
            </a:r>
            <a:r>
              <a:rPr lang="es-ES_tradnl" sz="2200" baseline="30000" dirty="0">
                <a:solidFill>
                  <a:prstClr val="black"/>
                </a:solidFill>
                <a:latin typeface="Verdana" pitchFamily="34" charset="0"/>
                <a:ea typeface="Verdana" pitchFamily="34" charset="0"/>
                <a:cs typeface="Verdana" pitchFamily="34" charset="0"/>
              </a:rPr>
              <a:t>3+</a:t>
            </a:r>
            <a:r>
              <a:rPr lang="es-ES_tradnl" sz="2200" dirty="0">
                <a:solidFill>
                  <a:prstClr val="black"/>
                </a:solidFill>
                <a:latin typeface="Verdana" pitchFamily="34" charset="0"/>
                <a:ea typeface="Verdana" pitchFamily="34" charset="0"/>
                <a:cs typeface="Verdana" pitchFamily="34" charset="0"/>
              </a:rPr>
              <a:t> (y a menudo los de aluminio y los de manganeso) son minerales que se suelen acumular en el suelo como consecuencia de procesos de alteración de otros minerales, </a:t>
            </a:r>
            <a:r>
              <a:rPr lang="es-ES_tradnl" sz="2200" dirty="0">
                <a:solidFill>
                  <a:srgbClr val="000000"/>
                </a:solidFill>
                <a:latin typeface="Verdana" pitchFamily="34" charset="0"/>
                <a:ea typeface="Verdana" pitchFamily="34" charset="0"/>
                <a:cs typeface="Verdana" pitchFamily="34" charset="0"/>
              </a:rPr>
              <a:t>constituyendo la fase estable del hierro en superficie o condiciones cercanas a la superficie</a:t>
            </a:r>
            <a:r>
              <a:rPr lang="es-ES_tradnl" sz="2200" dirty="0">
                <a:solidFill>
                  <a:prstClr val="black"/>
                </a:solidFill>
                <a:latin typeface="Verdana" pitchFamily="34" charset="0"/>
                <a:ea typeface="Verdana" pitchFamily="34" charset="0"/>
                <a:cs typeface="Verdana" pitchFamily="34" charset="0"/>
              </a:rPr>
              <a:t>. Se acumulan en forma de agregados: </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244053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90718" y="692696"/>
            <a:ext cx="6177626" cy="5170646"/>
          </a:xfrm>
          <a:prstGeom prst="rect">
            <a:avLst/>
          </a:prstGeom>
        </p:spPr>
        <p:txBody>
          <a:bodyPr wrap="square">
            <a:spAutoFit/>
          </a:bodyPr>
          <a:lstStyle/>
          <a:p>
            <a:pPr marL="457200" indent="-457200">
              <a:buFontTx/>
              <a:buAutoNum type="arabicParenR"/>
            </a:pPr>
            <a:r>
              <a:rPr lang="es-ES_tradnl" sz="2200" dirty="0">
                <a:solidFill>
                  <a:prstClr val="black"/>
                </a:solidFill>
                <a:latin typeface="Verdana" pitchFamily="34" charset="0"/>
                <a:ea typeface="Verdana" pitchFamily="34" charset="0"/>
                <a:cs typeface="Verdana" pitchFamily="34" charset="0"/>
              </a:rPr>
              <a:t>limonita (agregado de óxidos e hidróxidos de Fe),</a:t>
            </a:r>
          </a:p>
          <a:p>
            <a:endParaRPr lang="es-ES_tradnl" sz="2200" dirty="0">
              <a:solidFill>
                <a:prstClr val="black"/>
              </a:solidFill>
              <a:latin typeface="Verdana" pitchFamily="34" charset="0"/>
              <a:ea typeface="Verdana" pitchFamily="34" charset="0"/>
              <a:cs typeface="Verdana" pitchFamily="34" charset="0"/>
            </a:endParaRPr>
          </a:p>
          <a:p>
            <a:r>
              <a:rPr lang="es-ES_tradnl" sz="2200" dirty="0">
                <a:solidFill>
                  <a:prstClr val="black"/>
                </a:solidFill>
                <a:latin typeface="Verdana" pitchFamily="34" charset="0"/>
                <a:ea typeface="Verdana" pitchFamily="34" charset="0"/>
                <a:cs typeface="Verdana" pitchFamily="34" charset="0"/>
              </a:rPr>
              <a:t> 2) bauxita (de óxidos e hidróxidos de aluminio); y </a:t>
            </a:r>
          </a:p>
          <a:p>
            <a:endParaRPr lang="es-ES_tradnl" sz="2200" dirty="0">
              <a:solidFill>
                <a:prstClr val="black"/>
              </a:solidFill>
              <a:latin typeface="Verdana" pitchFamily="34" charset="0"/>
              <a:ea typeface="Verdana" pitchFamily="34" charset="0"/>
              <a:cs typeface="Verdana" pitchFamily="34" charset="0"/>
            </a:endParaRPr>
          </a:p>
          <a:p>
            <a:r>
              <a:rPr lang="es-ES_tradnl" sz="2200" dirty="0">
                <a:solidFill>
                  <a:prstClr val="black"/>
                </a:solidFill>
                <a:latin typeface="Verdana" pitchFamily="34" charset="0"/>
                <a:ea typeface="Verdana" pitchFamily="34" charset="0"/>
                <a:cs typeface="Verdana" pitchFamily="34" charset="0"/>
              </a:rPr>
              <a:t> 3) wad (óxidos e hidróxidos de manganeso).</a:t>
            </a:r>
          </a:p>
          <a:p>
            <a:endParaRPr lang="es-ES_tradnl" sz="2200" dirty="0">
              <a:solidFill>
                <a:prstClr val="black"/>
              </a:solidFill>
              <a:latin typeface="Verdana" pitchFamily="34" charset="0"/>
              <a:ea typeface="Verdana" pitchFamily="34" charset="0"/>
              <a:cs typeface="Verdana" pitchFamily="34" charset="0"/>
            </a:endParaRPr>
          </a:p>
          <a:p>
            <a:r>
              <a:rPr lang="es-ES_tradnl" sz="2200" dirty="0">
                <a:solidFill>
                  <a:prstClr val="black"/>
                </a:solidFill>
                <a:latin typeface="Verdana" pitchFamily="34" charset="0"/>
                <a:ea typeface="Verdana" pitchFamily="34" charset="0"/>
                <a:cs typeface="Verdana" pitchFamily="34" charset="0"/>
              </a:rPr>
              <a:t> Desde el punto de vista estrictamente químico son muy estables, poco o nada reactivos, pero presentan propiedades </a:t>
            </a:r>
            <a:r>
              <a:rPr lang="es-ES_tradnl" sz="2200" dirty="0" err="1">
                <a:solidFill>
                  <a:prstClr val="black"/>
                </a:solidFill>
                <a:latin typeface="Verdana" pitchFamily="34" charset="0"/>
                <a:ea typeface="Verdana" pitchFamily="34" charset="0"/>
                <a:cs typeface="Verdana" pitchFamily="34" charset="0"/>
              </a:rPr>
              <a:t>sorcitivas</a:t>
            </a:r>
            <a:r>
              <a:rPr lang="es-ES_tradnl" sz="2200" dirty="0">
                <a:solidFill>
                  <a:prstClr val="black"/>
                </a:solidFill>
                <a:latin typeface="Verdana" pitchFamily="34" charset="0"/>
                <a:ea typeface="Verdana" pitchFamily="34" charset="0"/>
                <a:cs typeface="Verdana" pitchFamily="34" charset="0"/>
              </a:rPr>
              <a:t> que hacen que su presencia en el suelo tenga implicaciones físico-químicas notables</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399536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548680"/>
            <a:ext cx="7128792" cy="1717008"/>
          </a:xfrm>
          <a:prstGeom prst="rect">
            <a:avLst/>
          </a:prstGeom>
        </p:spPr>
        <p:txBody>
          <a:bodyPr wrap="square">
            <a:spAutoFit/>
          </a:bodyPr>
          <a:lstStyle/>
          <a:p>
            <a:pPr algn="just">
              <a:lnSpc>
                <a:spcPct val="115000"/>
              </a:lnSpc>
              <a:tabLst>
                <a:tab pos="768985" algn="l"/>
              </a:tabLst>
            </a:pPr>
            <a:r>
              <a:rPr lang="es-ES_tradnl" dirty="0">
                <a:solidFill>
                  <a:prstClr val="black"/>
                </a:solidFill>
                <a:latin typeface="Verdana" pitchFamily="34" charset="0"/>
                <a:ea typeface="Verdana" pitchFamily="34" charset="0"/>
                <a:cs typeface="Verdana" pitchFamily="34" charset="0"/>
              </a:rPr>
              <a:t>Los suelos ricos en óxidos e hidróxidos de hierro, formados por un lavado casi total de otros constituyentes, reciben el nombre de lateritas.  </a:t>
            </a:r>
          </a:p>
          <a:p>
            <a:pPr algn="just">
              <a:lnSpc>
                <a:spcPct val="115000"/>
              </a:lnSpc>
              <a:tabLst>
                <a:tab pos="768985" algn="l"/>
              </a:tabLst>
            </a:pPr>
            <a:r>
              <a:rPr lang="es-ES_tradnl" dirty="0">
                <a:solidFill>
                  <a:prstClr val="black"/>
                </a:solidFill>
                <a:latin typeface="Verdana" pitchFamily="34" charset="0"/>
                <a:ea typeface="Verdana" pitchFamily="34" charset="0"/>
                <a:cs typeface="Verdana" pitchFamily="34" charset="0"/>
              </a:rPr>
              <a:t>Se reconocen por su intenso color rojo y se forman en climas tropicales</a:t>
            </a:r>
            <a:r>
              <a:rPr lang="es-ES_tradnl" sz="2200" dirty="0">
                <a:solidFill>
                  <a:prstClr val="black"/>
                </a:solidFill>
                <a:latin typeface="Verdana" pitchFamily="34" charset="0"/>
                <a:ea typeface="Verdana" pitchFamily="34" charset="0"/>
                <a:cs typeface="Verdana" pitchFamily="34" charset="0"/>
              </a:rPr>
              <a:t>. </a:t>
            </a:r>
            <a:endParaRPr lang="es-MX" sz="2200" dirty="0">
              <a:solidFill>
                <a:prstClr val="black"/>
              </a:solidFill>
              <a:latin typeface="Verdana" pitchFamily="34" charset="0"/>
              <a:ea typeface="Verdana" pitchFamily="34" charset="0"/>
              <a:cs typeface="Verdana" pitchFamily="34" charset="0"/>
            </a:endParaRPr>
          </a:p>
        </p:txBody>
      </p:sp>
      <p:pic>
        <p:nvPicPr>
          <p:cNvPr id="3" name="2 Imagen" descr="corteza%20sobre%20volcánicos"/>
          <p:cNvPicPr/>
          <p:nvPr/>
        </p:nvPicPr>
        <p:blipFill>
          <a:blip r:embed="rId2" cstate="print"/>
          <a:srcRect/>
          <a:stretch>
            <a:fillRect/>
          </a:stretch>
        </p:blipFill>
        <p:spPr bwMode="auto">
          <a:xfrm>
            <a:off x="2483768" y="2708920"/>
            <a:ext cx="3898900" cy="2933065"/>
          </a:xfrm>
          <a:prstGeom prst="rect">
            <a:avLst/>
          </a:prstGeom>
          <a:noFill/>
          <a:ln w="9525">
            <a:noFill/>
            <a:miter lim="800000"/>
            <a:headEnd/>
            <a:tailEnd/>
          </a:ln>
        </p:spPr>
      </p:pic>
      <p:sp>
        <p:nvSpPr>
          <p:cNvPr id="4" name="3 Rectángulo"/>
          <p:cNvSpPr/>
          <p:nvPr/>
        </p:nvSpPr>
        <p:spPr>
          <a:xfrm>
            <a:off x="2394012" y="5657719"/>
            <a:ext cx="4572000" cy="729430"/>
          </a:xfrm>
          <a:prstGeom prst="rect">
            <a:avLst/>
          </a:prstGeom>
        </p:spPr>
        <p:txBody>
          <a:bodyPr>
            <a:spAutoFit/>
          </a:bodyPr>
          <a:lstStyle/>
          <a:p>
            <a:pPr algn="ctr">
              <a:lnSpc>
                <a:spcPct val="115000"/>
              </a:lnSpc>
            </a:pPr>
            <a:r>
              <a:rPr lang="es-ES_tradnl" b="1" dirty="0">
                <a:solidFill>
                  <a:prstClr val="black"/>
                </a:solidFill>
                <a:latin typeface="Times New Roman"/>
                <a:ea typeface="Times New Roman"/>
                <a:cs typeface="Times New Roman"/>
              </a:rPr>
              <a:t>Suelo </a:t>
            </a:r>
            <a:r>
              <a:rPr lang="es-ES_tradnl" b="1" dirty="0" err="1">
                <a:solidFill>
                  <a:prstClr val="black"/>
                </a:solidFill>
                <a:latin typeface="Times New Roman"/>
                <a:ea typeface="Times New Roman"/>
                <a:cs typeface="Times New Roman"/>
              </a:rPr>
              <a:t>laterítico</a:t>
            </a:r>
            <a:r>
              <a:rPr lang="es-ES_tradnl" b="1" dirty="0">
                <a:solidFill>
                  <a:prstClr val="black"/>
                </a:solidFill>
                <a:latin typeface="Times New Roman"/>
                <a:ea typeface="Times New Roman"/>
                <a:cs typeface="Times New Roman"/>
              </a:rPr>
              <a:t> en el Complejo de </a:t>
            </a:r>
            <a:r>
              <a:rPr lang="es-ES_tradnl" b="1" dirty="0" err="1">
                <a:solidFill>
                  <a:prstClr val="black"/>
                </a:solidFill>
                <a:latin typeface="Times New Roman"/>
                <a:ea typeface="Times New Roman"/>
                <a:cs typeface="Times New Roman"/>
              </a:rPr>
              <a:t>Moa</a:t>
            </a:r>
            <a:r>
              <a:rPr lang="es-ES_tradnl" b="1" dirty="0">
                <a:solidFill>
                  <a:prstClr val="black"/>
                </a:solidFill>
                <a:latin typeface="Times New Roman"/>
                <a:ea typeface="Times New Roman"/>
                <a:cs typeface="Times New Roman"/>
              </a:rPr>
              <a:t> (Cuba).</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18137662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590981"/>
            <a:ext cx="7128792" cy="6569491"/>
          </a:xfrm>
          <a:prstGeom prst="rect">
            <a:avLst/>
          </a:prstGeom>
        </p:spPr>
        <p:txBody>
          <a:bodyPr wrap="square">
            <a:spAutoFit/>
          </a:bodyPr>
          <a:lstStyle/>
          <a:p>
            <a:pPr marL="342900" indent="-342900" algn="just">
              <a:lnSpc>
                <a:spcPct val="115000"/>
              </a:lnSpc>
              <a:buFont typeface="Wingdings" pitchFamily="2" charset="2"/>
              <a:buChar char="ü"/>
              <a:tabLst>
                <a:tab pos="768985" algn="l"/>
              </a:tabLst>
            </a:pPr>
            <a:r>
              <a:rPr lang="es-ES_tradnl" sz="2200" b="1" dirty="0">
                <a:solidFill>
                  <a:prstClr val="black"/>
                </a:solidFill>
                <a:latin typeface="Verdana" pitchFamily="34" charset="0"/>
                <a:ea typeface="Verdana" pitchFamily="34" charset="0"/>
                <a:cs typeface="Verdana" pitchFamily="34" charset="0"/>
              </a:rPr>
              <a:t>Sulfatos</a:t>
            </a:r>
            <a:r>
              <a:rPr lang="es-ES_tradnl" sz="2200" dirty="0">
                <a:solidFill>
                  <a:prstClr val="black"/>
                </a:solidFill>
                <a:latin typeface="Verdana" pitchFamily="34" charset="0"/>
                <a:ea typeface="Verdana" pitchFamily="34" charset="0"/>
                <a:cs typeface="Verdana" pitchFamily="34" charset="0"/>
              </a:rPr>
              <a:t>. La presencia de sulfatos en el suelo suele tener la doble vertiente de que pueden ser minerales relativamente comunes, pero al ser compuestos de solubilidad relativamente alta, su acumulación efectiva solo puede producirse bajo condiciones muy determinadas: abundancia de sulfatos (</a:t>
            </a:r>
            <a:r>
              <a:rPr lang="es-ES_tradnl" sz="2200" dirty="0" err="1">
                <a:solidFill>
                  <a:prstClr val="black"/>
                </a:solidFill>
                <a:latin typeface="Verdana" pitchFamily="34" charset="0"/>
                <a:ea typeface="Verdana" pitchFamily="34" charset="0"/>
                <a:cs typeface="Verdana" pitchFamily="34" charset="0"/>
              </a:rPr>
              <a:t>e.g</a:t>
            </a:r>
            <a:r>
              <a:rPr lang="es-ES_tradnl" sz="2200" dirty="0">
                <a:solidFill>
                  <a:prstClr val="black"/>
                </a:solidFill>
                <a:latin typeface="Verdana" pitchFamily="34" charset="0"/>
                <a:ea typeface="Verdana" pitchFamily="34" charset="0"/>
                <a:cs typeface="Verdana" pitchFamily="34" charset="0"/>
              </a:rPr>
              <a:t>., yesos) en el entorno inmediato, y clima árido o semiárido.</a:t>
            </a:r>
          </a:p>
          <a:p>
            <a:pPr algn="just">
              <a:lnSpc>
                <a:spcPct val="115000"/>
              </a:lnSpc>
              <a:tabLst>
                <a:tab pos="768985" algn="l"/>
              </a:tabLst>
            </a:pPr>
            <a:r>
              <a:rPr lang="es-ES_tradnl" sz="2200" dirty="0">
                <a:solidFill>
                  <a:prstClr val="black"/>
                </a:solidFill>
                <a:latin typeface="Verdana" pitchFamily="34" charset="0"/>
                <a:ea typeface="Verdana" pitchFamily="34" charset="0"/>
                <a:cs typeface="Verdana" pitchFamily="34" charset="0"/>
              </a:rPr>
              <a:t>En estas condiciones, y al igual que los  carbonatos, los sulfatos podrán acumularse en el horizonte B, o en el A, en este segundo caso en forma de costras o </a:t>
            </a:r>
            <a:r>
              <a:rPr lang="es-ES_tradnl" sz="2200" dirty="0">
                <a:solidFill>
                  <a:srgbClr val="2F5897"/>
                </a:solidFill>
                <a:latin typeface="Verdana" pitchFamily="34" charset="0"/>
                <a:ea typeface="Verdana" pitchFamily="34" charset="0"/>
                <a:cs typeface="Verdana" pitchFamily="34" charset="0"/>
              </a:rPr>
              <a:t>eflorescencias </a:t>
            </a:r>
          </a:p>
          <a:p>
            <a:pPr algn="just">
              <a:lnSpc>
                <a:spcPct val="115000"/>
              </a:lnSpc>
              <a:tabLst>
                <a:tab pos="768985" algn="l"/>
              </a:tabLst>
            </a:pPr>
            <a:endParaRPr lang="es-ES_tradnl" sz="2200" i="1" dirty="0">
              <a:solidFill>
                <a:srgbClr val="2F5897"/>
              </a:solidFill>
              <a:latin typeface="Verdana" pitchFamily="34" charset="0"/>
              <a:ea typeface="Verdana" pitchFamily="34" charset="0"/>
              <a:cs typeface="Verdana" pitchFamily="34" charset="0"/>
            </a:endParaRPr>
          </a:p>
          <a:p>
            <a:pPr algn="just">
              <a:lnSpc>
                <a:spcPct val="115000"/>
              </a:lnSpc>
              <a:tabLst>
                <a:tab pos="768985" algn="l"/>
              </a:tabLst>
            </a:pPr>
            <a:r>
              <a:rPr lang="es-MX" sz="1400" i="1" dirty="0">
                <a:solidFill>
                  <a:srgbClr val="2F5897"/>
                </a:solidFill>
                <a:latin typeface="Verdana" pitchFamily="34" charset="0"/>
                <a:ea typeface="Verdana" pitchFamily="34" charset="0"/>
                <a:cs typeface="Verdana" pitchFamily="34" charset="0"/>
              </a:rPr>
              <a:t>Conversión espontánea de ciertas sales en polvo al perder el agua de la cristalización</a:t>
            </a:r>
            <a:r>
              <a:rPr lang="es-MX" sz="2200" dirty="0">
                <a:solidFill>
                  <a:prstClr val="black"/>
                </a:solidFill>
                <a:latin typeface="Verdana" pitchFamily="34" charset="0"/>
                <a:ea typeface="Verdana" pitchFamily="34" charset="0"/>
                <a:cs typeface="Verdana" pitchFamily="34" charset="0"/>
              </a:rPr>
              <a:t>.</a:t>
            </a:r>
            <a:endParaRPr lang="es-ES_tradnl" sz="2200" dirty="0">
              <a:solidFill>
                <a:prstClr val="black"/>
              </a:solidFill>
              <a:latin typeface="Verdana" pitchFamily="34" charset="0"/>
              <a:ea typeface="Verdana" pitchFamily="34" charset="0"/>
              <a:cs typeface="Verdana" pitchFamily="34" charset="0"/>
            </a:endParaRPr>
          </a:p>
          <a:p>
            <a:pPr algn="just">
              <a:lnSpc>
                <a:spcPct val="115000"/>
              </a:lnSpc>
              <a:tabLst>
                <a:tab pos="768985" algn="l"/>
              </a:tabLst>
            </a:pP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84081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843951"/>
            <a:ext cx="6840760" cy="3416320"/>
          </a:xfrm>
          <a:prstGeom prst="rect">
            <a:avLst/>
          </a:prstGeom>
        </p:spPr>
        <p:txBody>
          <a:bodyPr wrap="square">
            <a:spAutoFit/>
          </a:bodyPr>
          <a:lstStyle/>
          <a:p>
            <a:pPr lvl="0"/>
            <a:r>
              <a:rPr lang="es-MX" sz="2400" dirty="0">
                <a:solidFill>
                  <a:prstClr val="black"/>
                </a:solidFill>
                <a:latin typeface="Verdana" pitchFamily="34" charset="0"/>
                <a:ea typeface="Verdana" pitchFamily="34" charset="0"/>
                <a:cs typeface="Verdana" pitchFamily="34" charset="0"/>
              </a:rPr>
              <a:t>El concepto de suelo es, por tanto, un concepto evolutivo. </a:t>
            </a:r>
          </a:p>
          <a:p>
            <a:pPr lvl="0"/>
            <a:endParaRPr lang="es-MX" sz="2400" dirty="0">
              <a:solidFill>
                <a:prstClr val="black"/>
              </a:solidFill>
              <a:latin typeface="Verdana" pitchFamily="34" charset="0"/>
              <a:ea typeface="Verdana" pitchFamily="34" charset="0"/>
              <a:cs typeface="Verdana" pitchFamily="34" charset="0"/>
            </a:endParaRPr>
          </a:p>
          <a:p>
            <a:pPr lvl="0"/>
            <a:r>
              <a:rPr lang="es-MX" sz="2400" dirty="0">
                <a:solidFill>
                  <a:prstClr val="black"/>
                </a:solidFill>
                <a:latin typeface="Verdana" pitchFamily="34" charset="0"/>
                <a:ea typeface="Verdana" pitchFamily="34" charset="0"/>
                <a:cs typeface="Verdana" pitchFamily="34" charset="0"/>
              </a:rPr>
              <a:t>Este se forma como consecuencia de un proceso dinámico, que implica un cambio progresivo desde que la roca se pone en contacto con la atmósfera como consecuencia de la erosión, hasta su desarrollo completo.</a:t>
            </a:r>
          </a:p>
        </p:txBody>
      </p:sp>
    </p:spTree>
    <p:extLst>
      <p:ext uri="{BB962C8B-B14F-4D97-AF65-F5344CB8AC3E}">
        <p14:creationId xmlns:p14="http://schemas.microsoft.com/office/powerpoint/2010/main" val="33111137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785700"/>
            <a:ext cx="6840760" cy="4764381"/>
          </a:xfrm>
          <a:prstGeom prst="rect">
            <a:avLst/>
          </a:prstGeom>
        </p:spPr>
        <p:txBody>
          <a:bodyPr wrap="square">
            <a:spAutoFit/>
          </a:bodyPr>
          <a:lstStyle/>
          <a:p>
            <a:pPr marL="883285" indent="-342900" algn="just">
              <a:lnSpc>
                <a:spcPct val="115000"/>
              </a:lnSpc>
              <a:buFont typeface="Wingdings" pitchFamily="2" charset="2"/>
              <a:buChar char="ü"/>
            </a:pPr>
            <a:r>
              <a:rPr lang="es-ES_tradnl" sz="2200" dirty="0">
                <a:solidFill>
                  <a:prstClr val="black"/>
                </a:solidFill>
                <a:latin typeface="Verdana" pitchFamily="34" charset="0"/>
                <a:ea typeface="Verdana" pitchFamily="34" charset="0"/>
                <a:cs typeface="Verdana" pitchFamily="34" charset="0"/>
              </a:rPr>
              <a:t>  </a:t>
            </a:r>
            <a:r>
              <a:rPr lang="es-ES_tradnl" sz="2200" b="1" dirty="0">
                <a:solidFill>
                  <a:prstClr val="black"/>
                </a:solidFill>
                <a:latin typeface="Verdana" pitchFamily="34" charset="0"/>
                <a:ea typeface="Verdana" pitchFamily="34" charset="0"/>
                <a:cs typeface="Verdana" pitchFamily="34" charset="0"/>
              </a:rPr>
              <a:t>Otros minerales</a:t>
            </a:r>
            <a:r>
              <a:rPr lang="es-ES_tradnl" sz="2200" dirty="0">
                <a:solidFill>
                  <a:prstClr val="black"/>
                </a:solidFill>
                <a:latin typeface="Verdana" pitchFamily="34" charset="0"/>
                <a:ea typeface="Verdana" pitchFamily="34" charset="0"/>
                <a:cs typeface="Verdana" pitchFamily="34" charset="0"/>
              </a:rPr>
              <a:t>. </a:t>
            </a:r>
          </a:p>
          <a:p>
            <a:pPr marL="883285" indent="-342900" algn="just">
              <a:lnSpc>
                <a:spcPct val="115000"/>
              </a:lnSpc>
              <a:buFont typeface="Wingdings" pitchFamily="2" charset="2"/>
              <a:buChar char="ü"/>
            </a:pPr>
            <a:endParaRPr lang="es-ES_tradnl" sz="2200" dirty="0">
              <a:solidFill>
                <a:prstClr val="black"/>
              </a:solidFill>
              <a:latin typeface="Verdana" pitchFamily="34" charset="0"/>
              <a:ea typeface="Verdana" pitchFamily="34" charset="0"/>
              <a:cs typeface="Verdana" pitchFamily="34" charset="0"/>
            </a:endParaRPr>
          </a:p>
          <a:p>
            <a:pPr marL="540385" algn="just">
              <a:lnSpc>
                <a:spcPct val="115000"/>
              </a:lnSpc>
            </a:pPr>
            <a:r>
              <a:rPr lang="es-ES_tradnl" sz="2200" dirty="0">
                <a:solidFill>
                  <a:prstClr val="black"/>
                </a:solidFill>
                <a:latin typeface="Verdana" pitchFamily="34" charset="0"/>
                <a:ea typeface="Verdana" pitchFamily="34" charset="0"/>
                <a:cs typeface="Verdana" pitchFamily="34" charset="0"/>
              </a:rPr>
              <a:t>Aparte de los descritos, el suelo puede contener una amplia gama de minerales, en unos casos heredados, en otros formados, todo ello en función de los condicionantes ya mencionados: naturaleza de la roca-sustrato, y factores climáticos. </a:t>
            </a:r>
          </a:p>
          <a:p>
            <a:pPr marL="540385" algn="just">
              <a:lnSpc>
                <a:spcPct val="115000"/>
              </a:lnSpc>
            </a:pPr>
            <a:endParaRPr lang="es-ES_tradnl" sz="2200" dirty="0">
              <a:solidFill>
                <a:prstClr val="black"/>
              </a:solidFill>
              <a:latin typeface="Verdana" pitchFamily="34" charset="0"/>
              <a:ea typeface="Verdana" pitchFamily="34" charset="0"/>
              <a:cs typeface="Verdana" pitchFamily="34" charset="0"/>
            </a:endParaRPr>
          </a:p>
          <a:p>
            <a:pPr marL="540385" algn="just">
              <a:lnSpc>
                <a:spcPct val="115000"/>
              </a:lnSpc>
            </a:pPr>
            <a:r>
              <a:rPr lang="es-ES_tradnl" sz="2200" dirty="0">
                <a:solidFill>
                  <a:prstClr val="black"/>
                </a:solidFill>
                <a:latin typeface="Verdana" pitchFamily="34" charset="0"/>
                <a:ea typeface="Verdana" pitchFamily="34" charset="0"/>
                <a:cs typeface="Verdana" pitchFamily="34" charset="0"/>
              </a:rPr>
              <a:t>Su importancia e interés pueden ser muy variables.</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202173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764704"/>
            <a:ext cx="7488832" cy="5016758"/>
          </a:xfrm>
          <a:prstGeom prst="rect">
            <a:avLst/>
          </a:prstGeom>
        </p:spPr>
        <p:txBody>
          <a:bodyPr wrap="square">
            <a:spAutoFit/>
          </a:bodyPr>
          <a:lstStyle/>
          <a:p>
            <a:r>
              <a:rPr lang="es-MX" sz="2400" b="1" i="1" dirty="0" smtClean="0">
                <a:latin typeface="Verdana" panose="020B0604030504040204" pitchFamily="34" charset="0"/>
                <a:ea typeface="Verdana" panose="020B0604030504040204" pitchFamily="34" charset="0"/>
                <a:cs typeface="Verdana" panose="020B0604030504040204" pitchFamily="34" charset="0"/>
              </a:rPr>
              <a:t>II El agua en los suelos</a:t>
            </a:r>
          </a:p>
          <a:p>
            <a:endParaRPr lang="es-MX" sz="2400" b="1" dirty="0" smtClean="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Con la excepción de las regiones extremadamente áridas, el agua es siempre un componente del suelo, encontrándose en éstos en forma de humedad </a:t>
            </a:r>
            <a:r>
              <a:rPr lang="es-MX" sz="2400" dirty="0" err="1" smtClean="0">
                <a:latin typeface="Verdana" panose="020B0604030504040204" pitchFamily="34" charset="0"/>
                <a:ea typeface="Verdana" panose="020B0604030504040204" pitchFamily="34" charset="0"/>
                <a:cs typeface="Verdana" panose="020B0604030504040204" pitchFamily="34" charset="0"/>
              </a:rPr>
              <a:t>intergranular</a:t>
            </a:r>
            <a:r>
              <a:rPr lang="es-MX" sz="2400" dirty="0" smtClean="0">
                <a:latin typeface="Verdana" panose="020B0604030504040204" pitchFamily="34" charset="0"/>
                <a:ea typeface="Verdana" panose="020B0604030504040204" pitchFamily="34" charset="0"/>
                <a:cs typeface="Verdana" panose="020B0604030504040204" pitchFamily="34" charset="0"/>
              </a:rPr>
              <a:t> o como hielo (suelos tipo permafrost), en mayor o menor abundancia en función de factores diversos.</a:t>
            </a:r>
          </a:p>
          <a:p>
            <a:endParaRPr lang="es-MX" sz="2400" dirty="0" smtClean="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 Debido a la propia dinámica del suelo, el agua siempre contiene componentes diversos en solución.</a:t>
            </a:r>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02123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4140" y="836712"/>
            <a:ext cx="6912768" cy="4893647"/>
          </a:xfrm>
          <a:prstGeom prst="rect">
            <a:avLst/>
          </a:prstGeom>
        </p:spPr>
        <p:txBody>
          <a:bodyPr wrap="square">
            <a:spAutoFit/>
          </a:bodyPr>
          <a:lstStyle/>
          <a:p>
            <a:r>
              <a:rPr lang="es-MX" sz="2400" dirty="0" smtClean="0">
                <a:latin typeface="Verdana" panose="020B0604030504040204" pitchFamily="34" charset="0"/>
                <a:ea typeface="Verdana" panose="020B0604030504040204" pitchFamily="34" charset="0"/>
                <a:cs typeface="Verdana" panose="020B0604030504040204" pitchFamily="34" charset="0"/>
              </a:rPr>
              <a:t>En función de la naturaleza y textura del suelo el agua puede encontrarse bien como fase libre, móvil en el suelo (en suelos con altas porosidades y permeabilidades), o bien como fase estática (ab/ad sorbida), en los suelos de naturaleza más arcillosa. </a:t>
            </a: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En el primer caso el agua podrá tener una cierta dinámica, que mantendrá una cierta homogeneidad composicional, mientras que en el segundo caso podrán darse variaciones composicionales más o menos importantes.</a:t>
            </a:r>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51480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332656"/>
            <a:ext cx="7200800" cy="6370975"/>
          </a:xfrm>
          <a:prstGeom prst="rect">
            <a:avLst/>
          </a:prstGeom>
        </p:spPr>
        <p:txBody>
          <a:bodyPr wrap="square">
            <a:spAutoFit/>
          </a:bodyPr>
          <a:lstStyle/>
          <a:p>
            <a:r>
              <a:rPr lang="es-MX" sz="2400" dirty="0" smtClean="0">
                <a:latin typeface="Verdana" panose="020B0604030504040204" pitchFamily="34" charset="0"/>
                <a:ea typeface="Verdana" panose="020B0604030504040204" pitchFamily="34" charset="0"/>
                <a:cs typeface="Verdana" panose="020B0604030504040204" pitchFamily="34" charset="0"/>
              </a:rPr>
              <a:t>El agua en el suelo suele tener una dinámica bidireccional: el agua de lluvia o de escorrentía, por lo general poco cargada en sales (aunque no siempre), se infiltra desde superficie, y puede producir fenómenos de disolución, hidrólisis y/o precipitación de las sales que contiene. </a:t>
            </a: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Por ejemplo, el CO2 atmosférico induce la formación de ácido carbónico:</a:t>
            </a:r>
            <a:endParaRPr lang="es-ES_tradnl" sz="2400" dirty="0">
              <a:latin typeface="Times New Roman"/>
              <a:ea typeface="Verdana" panose="020B0604030504040204" pitchFamily="34" charset="0"/>
            </a:endParaRPr>
          </a:p>
          <a:p>
            <a:endParaRPr lang="es-ES_tradnl" sz="2400" dirty="0" smtClean="0">
              <a:effectLst/>
              <a:latin typeface="Times New Roman"/>
              <a:ea typeface="Verdana" panose="020B0604030504040204" pitchFamily="34" charset="0"/>
            </a:endParaRPr>
          </a:p>
          <a:p>
            <a:r>
              <a:rPr lang="es-ES_tradnl" sz="2400" dirty="0" smtClean="0">
                <a:effectLst/>
                <a:latin typeface="Times New Roman"/>
                <a:ea typeface="Times New Roman"/>
              </a:rPr>
              <a:t> CO</a:t>
            </a:r>
            <a:r>
              <a:rPr lang="es-ES_tradnl" sz="2400" baseline="-25000" dirty="0" smtClean="0">
                <a:effectLst/>
                <a:latin typeface="Times New Roman"/>
                <a:ea typeface="Times New Roman"/>
              </a:rPr>
              <a:t>2</a:t>
            </a:r>
            <a:r>
              <a:rPr lang="es-ES_tradnl" sz="2400" dirty="0" smtClean="0">
                <a:effectLst/>
                <a:latin typeface="Times New Roman"/>
                <a:ea typeface="Times New Roman"/>
              </a:rPr>
              <a:t> + H</a:t>
            </a:r>
            <a:r>
              <a:rPr lang="es-ES_tradnl" sz="2400" baseline="-25000" dirty="0" smtClean="0">
                <a:effectLst/>
                <a:latin typeface="Times New Roman"/>
                <a:ea typeface="Times New Roman"/>
              </a:rPr>
              <a:t>2</a:t>
            </a:r>
            <a:r>
              <a:rPr lang="es-ES_tradnl" sz="2400" dirty="0" smtClean="0">
                <a:effectLst/>
                <a:latin typeface="Times New Roman"/>
                <a:ea typeface="Times New Roman"/>
              </a:rPr>
              <a:t>O </a:t>
            </a:r>
            <a:r>
              <a:rPr lang="es-ES_tradnl" sz="2400" dirty="0" smtClean="0">
                <a:effectLst/>
                <a:latin typeface="Symbol"/>
                <a:ea typeface="Times New Roman"/>
                <a:cs typeface="Times New Roman"/>
              </a:rPr>
              <a:t>®</a:t>
            </a:r>
            <a:r>
              <a:rPr lang="es-ES_tradnl" sz="2400" dirty="0" smtClean="0">
                <a:effectLst/>
                <a:latin typeface="Times New Roman"/>
                <a:ea typeface="Times New Roman"/>
              </a:rPr>
              <a:t> H</a:t>
            </a:r>
            <a:r>
              <a:rPr lang="es-ES_tradnl" sz="2400" baseline="-25000" dirty="0" smtClean="0">
                <a:effectLst/>
                <a:latin typeface="Times New Roman"/>
                <a:ea typeface="Times New Roman"/>
              </a:rPr>
              <a:t>2</a:t>
            </a:r>
            <a:r>
              <a:rPr lang="es-ES_tradnl" sz="2400" dirty="0" smtClean="0">
                <a:effectLst/>
                <a:latin typeface="Times New Roman"/>
                <a:ea typeface="Times New Roman"/>
              </a:rPr>
              <a:t>CO</a:t>
            </a:r>
            <a:r>
              <a:rPr lang="es-ES_tradnl" sz="2400" baseline="-25000" dirty="0" smtClean="0">
                <a:effectLst/>
                <a:latin typeface="Times New Roman"/>
                <a:ea typeface="Times New Roman"/>
              </a:rPr>
              <a:t>3</a:t>
            </a:r>
            <a:r>
              <a:rPr lang="es-ES_tradnl" sz="2400" dirty="0" smtClean="0">
                <a:effectLst/>
                <a:latin typeface="Times New Roman"/>
                <a:ea typeface="Times New Roman"/>
              </a:rPr>
              <a:t>,</a:t>
            </a:r>
          </a:p>
          <a:p>
            <a:r>
              <a:rPr lang="es-ES_tradnl" sz="2400" dirty="0" smtClean="0">
                <a:effectLst/>
                <a:latin typeface="Times New Roman"/>
                <a:ea typeface="Times New Roman"/>
              </a:rPr>
              <a:t> que a su vez induce la disolución de carbonatos: </a:t>
            </a:r>
          </a:p>
          <a:p>
            <a:endParaRPr lang="es-ES_tradnl" sz="2400" dirty="0">
              <a:latin typeface="Times New Roman"/>
              <a:ea typeface="Times New Roman"/>
            </a:endParaRPr>
          </a:p>
          <a:p>
            <a:r>
              <a:rPr lang="es-ES_tradnl" sz="2400" dirty="0" smtClean="0">
                <a:effectLst/>
                <a:latin typeface="Times New Roman"/>
                <a:ea typeface="Times New Roman"/>
              </a:rPr>
              <a:t>CaCO</a:t>
            </a:r>
            <a:r>
              <a:rPr lang="es-ES_tradnl" sz="2400" baseline="-25000" dirty="0" smtClean="0">
                <a:effectLst/>
                <a:latin typeface="Times New Roman"/>
                <a:ea typeface="Times New Roman"/>
              </a:rPr>
              <a:t>3</a:t>
            </a:r>
            <a:r>
              <a:rPr lang="es-ES_tradnl" sz="2400" dirty="0" smtClean="0">
                <a:effectLst/>
                <a:latin typeface="Times New Roman"/>
                <a:ea typeface="Times New Roman"/>
              </a:rPr>
              <a:t> + H</a:t>
            </a:r>
            <a:r>
              <a:rPr lang="es-ES_tradnl" sz="2400" baseline="-25000" dirty="0" smtClean="0">
                <a:effectLst/>
                <a:latin typeface="Times New Roman"/>
                <a:ea typeface="Times New Roman"/>
              </a:rPr>
              <a:t>2</a:t>
            </a:r>
            <a:r>
              <a:rPr lang="es-ES_tradnl" sz="2400" dirty="0" smtClean="0">
                <a:effectLst/>
                <a:latin typeface="Times New Roman"/>
                <a:ea typeface="Times New Roman"/>
              </a:rPr>
              <a:t>CO</a:t>
            </a:r>
            <a:r>
              <a:rPr lang="es-ES_tradnl" sz="2400" baseline="-25000" dirty="0" smtClean="0">
                <a:effectLst/>
                <a:latin typeface="Times New Roman"/>
                <a:ea typeface="Times New Roman"/>
              </a:rPr>
              <a:t>3</a:t>
            </a:r>
            <a:r>
              <a:rPr lang="es-ES_tradnl" sz="2400" dirty="0" smtClean="0">
                <a:effectLst/>
                <a:latin typeface="Times New Roman"/>
                <a:ea typeface="Times New Roman"/>
              </a:rPr>
              <a:t> </a:t>
            </a:r>
            <a:r>
              <a:rPr lang="es-ES_tradnl" sz="2400" dirty="0" smtClean="0">
                <a:effectLst/>
                <a:latin typeface="Symbol"/>
                <a:ea typeface="Times New Roman"/>
                <a:cs typeface="Times New Roman"/>
              </a:rPr>
              <a:t>®</a:t>
            </a:r>
            <a:r>
              <a:rPr lang="es-ES_tradnl" sz="2400" dirty="0" smtClean="0">
                <a:effectLst/>
                <a:latin typeface="Times New Roman"/>
                <a:ea typeface="Times New Roman"/>
              </a:rPr>
              <a:t> Ca</a:t>
            </a:r>
            <a:r>
              <a:rPr lang="es-ES_tradnl" sz="2400" baseline="30000" dirty="0" smtClean="0">
                <a:effectLst/>
                <a:latin typeface="Times New Roman"/>
                <a:ea typeface="Times New Roman"/>
              </a:rPr>
              <a:t>2+</a:t>
            </a:r>
            <a:r>
              <a:rPr lang="es-ES_tradnl" sz="2400" dirty="0" smtClean="0">
                <a:effectLst/>
                <a:latin typeface="Times New Roman"/>
                <a:ea typeface="Times New Roman"/>
              </a:rPr>
              <a:t> + 2HCO</a:t>
            </a:r>
            <a:r>
              <a:rPr lang="es-ES_tradnl" sz="2400" baseline="-25000" dirty="0" smtClean="0">
                <a:effectLst/>
                <a:latin typeface="Times New Roman"/>
                <a:ea typeface="Times New Roman"/>
              </a:rPr>
              <a:t>3</a:t>
            </a:r>
            <a:r>
              <a:rPr lang="es-ES_tradnl" sz="2400" baseline="30000" dirty="0" smtClean="0">
                <a:effectLst/>
                <a:latin typeface="Times New Roman"/>
                <a:ea typeface="Times New Roman"/>
              </a:rPr>
              <a:t>-</a:t>
            </a:r>
            <a:r>
              <a:rPr lang="es-ES_tradnl" sz="2400" dirty="0" smtClean="0">
                <a:effectLst/>
                <a:latin typeface="Times New Roman"/>
                <a:ea typeface="Times New Roman"/>
              </a:rPr>
              <a:t>.</a:t>
            </a:r>
            <a:endParaRPr lang="es-MX" sz="2400" dirty="0" smtClean="0">
              <a:latin typeface="Verdana" panose="020B0604030504040204" pitchFamily="34" charset="0"/>
              <a:ea typeface="Verdana" panose="020B0604030504040204" pitchFamily="34" charset="0"/>
              <a:cs typeface="Verdana" panose="020B0604030504040204" pitchFamily="34" charset="0"/>
            </a:endParaRPr>
          </a:p>
          <a:p>
            <a:endParaRPr lang="es-MX" sz="2400" dirty="0" smtClean="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 </a:t>
            </a:r>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05377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54708" y="404664"/>
            <a:ext cx="7449740" cy="6001643"/>
          </a:xfrm>
          <a:prstGeom prst="rect">
            <a:avLst/>
          </a:prstGeom>
        </p:spPr>
        <p:txBody>
          <a:bodyPr wrap="square">
            <a:spAutoFit/>
          </a:bodyPr>
          <a:lstStyle/>
          <a:p>
            <a:r>
              <a:rPr lang="es-MX" sz="2400" dirty="0" smtClean="0">
                <a:latin typeface="Verdana" panose="020B0604030504040204" pitchFamily="34" charset="0"/>
                <a:ea typeface="Verdana" panose="020B0604030504040204" pitchFamily="34" charset="0"/>
                <a:cs typeface="Verdana" panose="020B0604030504040204" pitchFamily="34" charset="0"/>
              </a:rPr>
              <a:t>En épocas secas se produce el fenómeno inverso, y las aguas contenidas en los acuíferos tienden a subir por capilaridad o por gradiente de humedad hasta la superficie, donde se produce su desecación, de forma que durante este proceso de ascenso tienden a perder por precipitación las sales que contienen en disolución.</a:t>
            </a:r>
          </a:p>
          <a:p>
            <a:r>
              <a:rPr lang="es-MX" sz="2400" dirty="0" smtClean="0">
                <a:latin typeface="Verdana" panose="020B0604030504040204" pitchFamily="34" charset="0"/>
                <a:ea typeface="Verdana" panose="020B0604030504040204" pitchFamily="34" charset="0"/>
                <a:cs typeface="Verdana" panose="020B0604030504040204" pitchFamily="34" charset="0"/>
              </a:rPr>
              <a:t> </a:t>
            </a:r>
          </a:p>
          <a:p>
            <a:r>
              <a:rPr lang="es-MX" sz="2400" dirty="0" smtClean="0">
                <a:latin typeface="Verdana" panose="020B0604030504040204" pitchFamily="34" charset="0"/>
                <a:ea typeface="Verdana" panose="020B0604030504040204" pitchFamily="34" charset="0"/>
                <a:cs typeface="Verdana" panose="020B0604030504040204" pitchFamily="34" charset="0"/>
              </a:rPr>
              <a:t>Este proceso puede tener consecuencias desastrosas cuando interviene la mano del hombre, por ejemplo con irrigación de suelos en zonas áridas-semiáridas, con consecuencias de salinización extrema. Ejemplos dramáticos de estos fenómenos se encuentran en algunas regiones de Australia.</a:t>
            </a:r>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70328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salinization"/>
          <p:cNvPicPr/>
          <p:nvPr/>
        </p:nvPicPr>
        <p:blipFill>
          <a:blip r:embed="rId2" cstate="print"/>
          <a:srcRect/>
          <a:stretch>
            <a:fillRect/>
          </a:stretch>
        </p:blipFill>
        <p:spPr bwMode="auto">
          <a:xfrm>
            <a:off x="1979712" y="980728"/>
            <a:ext cx="5256584" cy="3456384"/>
          </a:xfrm>
          <a:prstGeom prst="rect">
            <a:avLst/>
          </a:prstGeom>
          <a:noFill/>
          <a:ln w="9525">
            <a:noFill/>
            <a:miter lim="800000"/>
            <a:headEnd/>
            <a:tailEnd/>
          </a:ln>
        </p:spPr>
      </p:pic>
      <p:sp>
        <p:nvSpPr>
          <p:cNvPr id="3" name="2 Rectángulo"/>
          <p:cNvSpPr/>
          <p:nvPr/>
        </p:nvSpPr>
        <p:spPr>
          <a:xfrm>
            <a:off x="3365516" y="4581128"/>
            <a:ext cx="2589170" cy="369332"/>
          </a:xfrm>
          <a:prstGeom prst="rect">
            <a:avLst/>
          </a:prstGeom>
        </p:spPr>
        <p:txBody>
          <a:bodyPr wrap="none">
            <a:spAutoFit/>
          </a:bodyPr>
          <a:lstStyle/>
          <a:p>
            <a:r>
              <a:rPr lang="es-MX" b="1" dirty="0" smtClean="0"/>
              <a:t>Salinización de suelos.</a:t>
            </a:r>
            <a:endParaRPr lang="es-MX" b="1" dirty="0"/>
          </a:p>
        </p:txBody>
      </p:sp>
    </p:spTree>
    <p:extLst>
      <p:ext uri="{BB962C8B-B14F-4D97-AF65-F5344CB8AC3E}">
        <p14:creationId xmlns:p14="http://schemas.microsoft.com/office/powerpoint/2010/main" val="37564599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451693"/>
            <a:ext cx="8064896" cy="6124754"/>
          </a:xfrm>
          <a:prstGeom prst="rect">
            <a:avLst/>
          </a:prstGeom>
        </p:spPr>
        <p:txBody>
          <a:bodyPr wrap="square">
            <a:spAutoFit/>
          </a:bodyPr>
          <a:lstStyle/>
          <a:p>
            <a:r>
              <a:rPr lang="es-MX" sz="2400" b="1" i="1" dirty="0" smtClean="0">
                <a:latin typeface="Verdana" panose="020B0604030504040204" pitchFamily="34" charset="0"/>
                <a:ea typeface="Verdana" panose="020B0604030504040204" pitchFamily="34" charset="0"/>
                <a:cs typeface="Verdana" panose="020B0604030504040204" pitchFamily="34" charset="0"/>
              </a:rPr>
              <a:t>III Gases en el suelo</a:t>
            </a:r>
          </a:p>
          <a:p>
            <a:endParaRPr lang="es-MX" sz="2400" dirty="0" smtClean="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El suelo a menudo contiene gases, que pueden tener procedencias diversas: </a:t>
            </a:r>
          </a:p>
          <a:p>
            <a:endParaRPr lang="es-MX" sz="2400" dirty="0">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arenR"/>
            </a:pPr>
            <a:r>
              <a:rPr lang="es-MX" sz="2400" dirty="0" smtClean="0">
                <a:latin typeface="Verdana" panose="020B0604030504040204" pitchFamily="34" charset="0"/>
                <a:ea typeface="Verdana" panose="020B0604030504040204" pitchFamily="34" charset="0"/>
                <a:cs typeface="Verdana" panose="020B0604030504040204" pitchFamily="34" charset="0"/>
              </a:rPr>
              <a:t>aire atmosférico, que se infiltra desde superficie;</a:t>
            </a:r>
          </a:p>
          <a:p>
            <a:r>
              <a:rPr lang="es-MX" sz="2400" dirty="0" smtClean="0">
                <a:latin typeface="Verdana" panose="020B0604030504040204" pitchFamily="34" charset="0"/>
                <a:ea typeface="Verdana" panose="020B0604030504040204" pitchFamily="34" charset="0"/>
                <a:cs typeface="Verdana" panose="020B0604030504040204" pitchFamily="34" charset="0"/>
              </a:rPr>
              <a:t> </a:t>
            </a:r>
          </a:p>
          <a:p>
            <a:r>
              <a:rPr lang="es-MX" sz="2400" dirty="0" smtClean="0">
                <a:latin typeface="Verdana" panose="020B0604030504040204" pitchFamily="34" charset="0"/>
                <a:ea typeface="Verdana" panose="020B0604030504040204" pitchFamily="34" charset="0"/>
                <a:cs typeface="Verdana" panose="020B0604030504040204" pitchFamily="34" charset="0"/>
              </a:rPr>
              <a:t>2) gas liberado durante alguna reacción, ya sea estrictamente química:</a:t>
            </a:r>
          </a:p>
          <a:p>
            <a:r>
              <a:rPr lang="es-MX" sz="2400" dirty="0" smtClean="0">
                <a:latin typeface="Verdana" panose="020B0604030504040204" pitchFamily="34" charset="0"/>
                <a:ea typeface="Verdana" panose="020B0604030504040204" pitchFamily="34" charset="0"/>
                <a:cs typeface="Verdana" panose="020B0604030504040204" pitchFamily="34" charset="0"/>
              </a:rPr>
              <a:t> </a:t>
            </a:r>
          </a:p>
          <a:p>
            <a:r>
              <a:rPr lang="es-MX" sz="2400" dirty="0" smtClean="0">
                <a:latin typeface="Verdana" panose="020B0604030504040204" pitchFamily="34" charset="0"/>
                <a:ea typeface="Verdana" panose="020B0604030504040204" pitchFamily="34" charset="0"/>
                <a:cs typeface="Verdana" panose="020B0604030504040204" pitchFamily="34" charset="0"/>
              </a:rPr>
              <a:t>CO2 liberado por la descomposición de carbonatos en medio ácido;</a:t>
            </a: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 o bioquímica: gases metabólicos de microorganismos: CH4, CO2;</a:t>
            </a:r>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48183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340768"/>
            <a:ext cx="7056784" cy="3785652"/>
          </a:xfrm>
          <a:prstGeom prst="rect">
            <a:avLst/>
          </a:prstGeom>
        </p:spPr>
        <p:txBody>
          <a:bodyPr wrap="square">
            <a:spAutoFit/>
          </a:bodyPr>
          <a:lstStyle/>
          <a:p>
            <a:pPr lvl="0"/>
            <a:r>
              <a:rPr lang="es-MX"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y 3) ocasionalmente puede contener también radón, gas noble radioactivo que se produce como consecuencia de la fisión natural de isótopos de potasio, torio o uranio, acumulándose sobre todo en los suelos de las áreas graníticas. </a:t>
            </a:r>
            <a:endParaRPr lang="es-MX" sz="24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r>
              <a:rPr lang="es-MX"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Estos </a:t>
            </a:r>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gases pueden encontrarse en disolución en el agua intersticial, no como fase </a:t>
            </a:r>
            <a:r>
              <a:rPr lang="es-MX"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libre.</a:t>
            </a:r>
            <a:endPar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15680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332656"/>
            <a:ext cx="7344816" cy="6740307"/>
          </a:xfrm>
          <a:prstGeom prst="rect">
            <a:avLst/>
          </a:prstGeom>
        </p:spPr>
        <p:txBody>
          <a:bodyPr wrap="square">
            <a:spAutoFit/>
          </a:bodyPr>
          <a:lstStyle/>
          <a:p>
            <a:r>
              <a:rPr lang="es-MX" sz="2400" b="1" i="1" dirty="0" smtClean="0"/>
              <a:t>IV Materia </a:t>
            </a:r>
            <a:r>
              <a:rPr lang="es-MX" sz="2400" b="1" i="1" dirty="0"/>
              <a:t>orgánica</a:t>
            </a:r>
          </a:p>
          <a:p>
            <a:endParaRPr lang="es-MX" sz="2400" dirty="0"/>
          </a:p>
          <a:p>
            <a:r>
              <a:rPr lang="es-MX" sz="2400" dirty="0"/>
              <a:t>La materia orgánica que contiene el suelo procede tanto de la descomposición de los seres vivos que mueren sobre ella, como de la actividad biológica de los organismos vivos que contiene: lombrices, insectos de todo tipo, microorganismos, etc</a:t>
            </a:r>
            <a:r>
              <a:rPr lang="es-MX" sz="2400" dirty="0" smtClean="0"/>
              <a:t>.</a:t>
            </a:r>
          </a:p>
          <a:p>
            <a:endParaRPr lang="es-MX" sz="2400" dirty="0" smtClean="0"/>
          </a:p>
          <a:p>
            <a:r>
              <a:rPr lang="es-MX" sz="2400" dirty="0" smtClean="0"/>
              <a:t> </a:t>
            </a:r>
            <a:r>
              <a:rPr lang="es-MX" sz="2400" dirty="0"/>
              <a:t>La descomposición de estos restos y residuos metabólicos da origen a lo que se denomina </a:t>
            </a:r>
            <a:r>
              <a:rPr lang="es-MX" sz="2400" b="1" dirty="0"/>
              <a:t>humus</a:t>
            </a:r>
            <a:r>
              <a:rPr lang="es-MX" sz="2400" dirty="0" smtClean="0"/>
              <a:t>.</a:t>
            </a:r>
          </a:p>
          <a:p>
            <a:endParaRPr lang="es-MX" sz="2400" dirty="0"/>
          </a:p>
          <a:p>
            <a:r>
              <a:rPr lang="es-MX" sz="2400" dirty="0" smtClean="0"/>
              <a:t> </a:t>
            </a:r>
            <a:r>
              <a:rPr lang="es-MX" sz="2400" dirty="0"/>
              <a:t>El humus</a:t>
            </a:r>
            <a:r>
              <a:rPr lang="es-MX" sz="2400" dirty="0" smtClean="0"/>
              <a:t>, abarca </a:t>
            </a:r>
            <a:r>
              <a:rPr lang="es-MX" sz="2400" dirty="0"/>
              <a:t>un conjunto de sustancias de origen muy diverso, que desarrollan un papel </a:t>
            </a:r>
            <a:r>
              <a:rPr lang="es-MX" sz="2400" dirty="0" smtClean="0"/>
              <a:t>de importancia </a:t>
            </a:r>
            <a:r>
              <a:rPr lang="es-MX" sz="2400" dirty="0"/>
              <a:t>capital en la fertilidad, conservación y presencia de vida en los suelos.  </a:t>
            </a:r>
            <a:endParaRPr lang="es-MX" sz="2400" dirty="0" smtClean="0"/>
          </a:p>
          <a:p>
            <a:endParaRPr lang="es-MX" sz="2400" dirty="0"/>
          </a:p>
          <a:p>
            <a:endParaRPr lang="es-MX" sz="2400" dirty="0" smtClean="0"/>
          </a:p>
          <a:p>
            <a:endParaRPr lang="es-MX" sz="2400" dirty="0"/>
          </a:p>
        </p:txBody>
      </p:sp>
    </p:spTree>
    <p:extLst>
      <p:ext uri="{BB962C8B-B14F-4D97-AF65-F5344CB8AC3E}">
        <p14:creationId xmlns:p14="http://schemas.microsoft.com/office/powerpoint/2010/main" val="25018992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9980" y="968334"/>
            <a:ext cx="6009787" cy="523220"/>
          </a:xfrm>
          <a:prstGeom prst="rect">
            <a:avLst/>
          </a:prstGeom>
          <a:solidFill>
            <a:srgbClr val="92D050"/>
          </a:solidFill>
        </p:spPr>
        <p:txBody>
          <a:bodyPr wrap="none" rtlCol="0">
            <a:spAutoFit/>
          </a:bodyPr>
          <a:lstStyle/>
          <a:p>
            <a:r>
              <a:rPr lang="es-MX" sz="2800" dirty="0" smtClean="0">
                <a:solidFill>
                  <a:prstClr val="black"/>
                </a:solidFill>
                <a:latin typeface="Calibri"/>
              </a:rPr>
              <a:t>COMPONENTES ORGANICOS DEL SUELO</a:t>
            </a:r>
            <a:endParaRPr lang="es-MX" sz="2800" dirty="0">
              <a:solidFill>
                <a:prstClr val="black"/>
              </a:solidFill>
              <a:latin typeface="Calibri"/>
            </a:endParaRPr>
          </a:p>
        </p:txBody>
      </p:sp>
      <p:sp>
        <p:nvSpPr>
          <p:cNvPr id="3" name="2 CuadroTexto"/>
          <p:cNvSpPr txBox="1"/>
          <p:nvPr/>
        </p:nvSpPr>
        <p:spPr>
          <a:xfrm>
            <a:off x="2051720" y="1890516"/>
            <a:ext cx="2226892" cy="369332"/>
          </a:xfrm>
          <a:prstGeom prst="rect">
            <a:avLst/>
          </a:prstGeom>
          <a:solidFill>
            <a:srgbClr val="1F497D">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latin typeface="Calibri"/>
              </a:rPr>
              <a:t>FRACCIÓN</a:t>
            </a:r>
            <a:r>
              <a:rPr kumimoji="0" lang="es-MX" sz="1800" b="0" i="0" u="none" strike="noStrike" kern="0" cap="none" spc="0" normalizeH="0" noProof="0" dirty="0" smtClean="0">
                <a:ln>
                  <a:noFill/>
                </a:ln>
                <a:solidFill>
                  <a:prstClr val="black"/>
                </a:solidFill>
                <a:effectLst/>
                <a:uLnTx/>
                <a:uFillTx/>
                <a:latin typeface="Calibri"/>
              </a:rPr>
              <a:t> ORGANICA</a:t>
            </a:r>
            <a:endParaRPr kumimoji="0" lang="es-MX" sz="1800" b="0" i="0" u="none" strike="noStrike" kern="0" cap="none" spc="0" normalizeH="0" baseline="0" noProof="0" dirty="0" smtClean="0">
              <a:ln>
                <a:noFill/>
              </a:ln>
              <a:solidFill>
                <a:prstClr val="black"/>
              </a:solidFill>
              <a:effectLst/>
              <a:uLnTx/>
              <a:uFillTx/>
              <a:latin typeface="Calibri"/>
            </a:endParaRPr>
          </a:p>
        </p:txBody>
      </p:sp>
      <p:sp>
        <p:nvSpPr>
          <p:cNvPr id="4" name="3 CuadroTexto"/>
          <p:cNvSpPr txBox="1"/>
          <p:nvPr/>
        </p:nvSpPr>
        <p:spPr>
          <a:xfrm>
            <a:off x="1475655" y="2606727"/>
            <a:ext cx="6912769" cy="3416320"/>
          </a:xfrm>
          <a:prstGeom prst="rect">
            <a:avLst/>
          </a:prstGeom>
          <a:solidFill>
            <a:schemeClr val="accent5">
              <a:lumMod val="20000"/>
              <a:lumOff val="80000"/>
            </a:schemeClr>
          </a:solidFill>
        </p:spPr>
        <p:txBody>
          <a:bodyPr wrap="square" rtlCol="0">
            <a:spAutoFit/>
          </a:bodyPr>
          <a:lstStyle/>
          <a:p>
            <a:r>
              <a:rPr lang="es-MX" dirty="0" smtClean="0"/>
              <a:t>La cantidad de materia orgánica puede variar entre  1% en zonas desérticas y el 100% en la turba. El promedio es 5 %.</a:t>
            </a:r>
          </a:p>
          <a:p>
            <a:r>
              <a:rPr lang="es-MX" dirty="0" smtClean="0"/>
              <a:t>La fracción orgánica está formada por:</a:t>
            </a:r>
          </a:p>
          <a:p>
            <a:pPr marL="285750" indent="-285750">
              <a:buFont typeface="Wingdings" panose="05000000000000000000" pitchFamily="2" charset="2"/>
              <a:buChar char="§"/>
            </a:pPr>
            <a:r>
              <a:rPr lang="es-MX" b="1" dirty="0" smtClean="0"/>
              <a:t>SERES VIVOS </a:t>
            </a:r>
            <a:r>
              <a:rPr lang="es-MX" dirty="0" smtClean="0"/>
              <a:t>: lombrices , raíces, tallos subterráneos, nematodos.</a:t>
            </a:r>
          </a:p>
          <a:p>
            <a:pPr marL="285750" indent="-285750">
              <a:buFont typeface="Wingdings" panose="05000000000000000000" pitchFamily="2" charset="2"/>
              <a:buChar char="§"/>
            </a:pPr>
            <a:r>
              <a:rPr lang="es-MX" b="1" dirty="0" smtClean="0"/>
              <a:t>HUMUS </a:t>
            </a:r>
            <a:r>
              <a:rPr lang="es-MX" dirty="0" smtClean="0"/>
              <a:t>: Materia orgánica en descomposición. Es de color obscuro , tiende a unirse con la arcilla formando el complejo húmico arcilloso, que proporciona gran fertilidad a los suelos ya que retiene sales minerales.</a:t>
            </a:r>
          </a:p>
          <a:p>
            <a:r>
              <a:rPr lang="es-MX" dirty="0" smtClean="0"/>
              <a:t>El proceso de formación de humus hasta su estabilización se denomina </a:t>
            </a:r>
            <a:r>
              <a:rPr lang="es-MX" b="1" dirty="0" smtClean="0"/>
              <a:t>HUMIFICACIÖN.</a:t>
            </a:r>
          </a:p>
          <a:p>
            <a:endParaRPr lang="es-MX" dirty="0"/>
          </a:p>
        </p:txBody>
      </p:sp>
      <p:cxnSp>
        <p:nvCxnSpPr>
          <p:cNvPr id="6" name="5 Conector recto de flecha"/>
          <p:cNvCxnSpPr/>
          <p:nvPr/>
        </p:nvCxnSpPr>
        <p:spPr>
          <a:xfrm>
            <a:off x="3165166" y="1516142"/>
            <a:ext cx="0" cy="37437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3163341" y="2237395"/>
            <a:ext cx="0" cy="3693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1196752"/>
            <a:ext cx="6408712" cy="4524315"/>
          </a:xfrm>
          <a:prstGeom prst="rect">
            <a:avLst/>
          </a:prstGeom>
        </p:spPr>
        <p:txBody>
          <a:bodyPr wrap="square">
            <a:spAutoFit/>
          </a:bodyPr>
          <a:lstStyle/>
          <a:p>
            <a:r>
              <a:rPr lang="es-MX" sz="2400" dirty="0">
                <a:solidFill>
                  <a:prstClr val="black"/>
                </a:solidFill>
                <a:latin typeface="Verdana" pitchFamily="34" charset="0"/>
                <a:ea typeface="Verdana" pitchFamily="34" charset="0"/>
                <a:cs typeface="Verdana" pitchFamily="34" charset="0"/>
              </a:rPr>
              <a:t>Un concepto muy relacionado es el de regolito, que constituye lo que podríamos llamar el “</a:t>
            </a:r>
            <a:r>
              <a:rPr lang="es-MX" sz="2400" dirty="0" err="1">
                <a:solidFill>
                  <a:prstClr val="black"/>
                </a:solidFill>
                <a:latin typeface="Verdana" pitchFamily="34" charset="0"/>
                <a:ea typeface="Verdana" pitchFamily="34" charset="0"/>
                <a:cs typeface="Verdana" pitchFamily="34" charset="0"/>
              </a:rPr>
              <a:t>protosuelo</a:t>
            </a:r>
            <a:r>
              <a:rPr lang="es-MX" sz="2400" dirty="0">
                <a:solidFill>
                  <a:prstClr val="black"/>
                </a:solidFill>
                <a:latin typeface="Verdana" pitchFamily="34" charset="0"/>
                <a:ea typeface="Verdana" pitchFamily="34" charset="0"/>
                <a:cs typeface="Verdana" pitchFamily="34" charset="0"/>
              </a:rPr>
              <a:t>”, es decir, una capa no estructurada de materiales que se acumula sobre la superficie del terreno como consecuencia de procesos diversos. </a:t>
            </a:r>
          </a:p>
          <a:p>
            <a:endParaRPr lang="es-MX" sz="2400" dirty="0">
              <a:solidFill>
                <a:prstClr val="black"/>
              </a:solidFill>
              <a:latin typeface="Verdana" pitchFamily="34" charset="0"/>
              <a:ea typeface="Verdana" pitchFamily="34" charset="0"/>
              <a:cs typeface="Verdana" pitchFamily="34" charset="0"/>
            </a:endParaRPr>
          </a:p>
          <a:p>
            <a:r>
              <a:rPr lang="es-MX" sz="2400" dirty="0">
                <a:solidFill>
                  <a:prstClr val="black"/>
                </a:solidFill>
                <a:latin typeface="Verdana" pitchFamily="34" charset="0"/>
                <a:ea typeface="Verdana" pitchFamily="34" charset="0"/>
                <a:cs typeface="Verdana" pitchFamily="34" charset="0"/>
              </a:rPr>
              <a:t>Por su parte, el suelo es un regolito evolucionado, que ha adquirido la estructuración en capas u horizontes que le caracteriza. </a:t>
            </a:r>
          </a:p>
        </p:txBody>
      </p:sp>
    </p:spTree>
    <p:extLst>
      <p:ext uri="{BB962C8B-B14F-4D97-AF65-F5344CB8AC3E}">
        <p14:creationId xmlns:p14="http://schemas.microsoft.com/office/powerpoint/2010/main" val="42307037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1340768"/>
            <a:ext cx="6336704" cy="3046988"/>
          </a:xfrm>
          <a:prstGeom prst="rect">
            <a:avLst/>
          </a:prstGeom>
        </p:spPr>
        <p:txBody>
          <a:bodyPr wrap="square">
            <a:spAutoFit/>
          </a:bodyPr>
          <a:lstStyle/>
          <a:p>
            <a:r>
              <a:rPr lang="es-MX" sz="2400" dirty="0">
                <a:latin typeface="Verdana" panose="020B0604030504040204" pitchFamily="34" charset="0"/>
                <a:ea typeface="Verdana" panose="020B0604030504040204" pitchFamily="34" charset="0"/>
                <a:cs typeface="Verdana" panose="020B0604030504040204" pitchFamily="34" charset="0"/>
              </a:rPr>
              <a:t>A su vez, la descomposición del humus en mayor o menor grado, produce una serie de productos coloidales que, en unión con los minerales arcillosos, originan los complejos </a:t>
            </a:r>
            <a:r>
              <a:rPr lang="es-MX" sz="2400" dirty="0" err="1">
                <a:latin typeface="Verdana" panose="020B0604030504040204" pitchFamily="34" charset="0"/>
                <a:ea typeface="Verdana" panose="020B0604030504040204" pitchFamily="34" charset="0"/>
                <a:cs typeface="Verdana" panose="020B0604030504040204" pitchFamily="34" charset="0"/>
              </a:rPr>
              <a:t>organominerales</a:t>
            </a:r>
            <a:r>
              <a:rPr lang="es-MX" sz="2400" dirty="0">
                <a:latin typeface="Verdana" panose="020B0604030504040204" pitchFamily="34" charset="0"/>
                <a:ea typeface="Verdana" panose="020B0604030504040204" pitchFamily="34" charset="0"/>
                <a:cs typeface="Verdana" panose="020B0604030504040204" pitchFamily="34" charset="0"/>
              </a:rPr>
              <a:t>, cuya aglutinación determina la textura y estructura de un suelo. </a:t>
            </a:r>
          </a:p>
        </p:txBody>
      </p:sp>
    </p:spTree>
    <p:extLst>
      <p:ext uri="{BB962C8B-B14F-4D97-AF65-F5344CB8AC3E}">
        <p14:creationId xmlns:p14="http://schemas.microsoft.com/office/powerpoint/2010/main" val="34204305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03648" y="1772816"/>
            <a:ext cx="6120680" cy="3416320"/>
          </a:xfrm>
          <a:prstGeom prst="rect">
            <a:avLst/>
          </a:prstGeom>
        </p:spPr>
        <p:txBody>
          <a:bodyPr wrap="square">
            <a:spAutoFit/>
          </a:bodyPr>
          <a:lstStyle/>
          <a:p>
            <a:pPr lvl="0"/>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Estos coloides existentes en el suelo presentan además carga negativa, hecho que les permite absorber cationes H+ y cationes metálicos (Ca2+, Mg2+, K+, </a:t>
            </a:r>
            <a:r>
              <a:rPr lang="es-MX" sz="2400" dirty="0" err="1">
                <a:solidFill>
                  <a:prstClr val="black"/>
                </a:solidFill>
                <a:latin typeface="Verdana" panose="020B0604030504040204" pitchFamily="34" charset="0"/>
                <a:ea typeface="Verdana" panose="020B0604030504040204" pitchFamily="34" charset="0"/>
                <a:cs typeface="Verdana" panose="020B0604030504040204" pitchFamily="34" charset="0"/>
              </a:rPr>
              <a:t>Na</a:t>
            </a:r>
            <a:r>
              <a:rPr lang="es-MX" sz="2400" dirty="0">
                <a:solidFill>
                  <a:prstClr val="black"/>
                </a:solidFill>
                <a:latin typeface="Verdana" panose="020B0604030504040204" pitchFamily="34" charset="0"/>
                <a:ea typeface="Verdana" panose="020B0604030504040204" pitchFamily="34" charset="0"/>
                <a:cs typeface="Verdana" panose="020B0604030504040204" pitchFamily="34" charset="0"/>
              </a:rPr>
              <a:t>+) e intercambiarlos en todo momento de forma reversible; debido a este hecho, los coloides también reciben el nombre de complejo absorbente.</a:t>
            </a:r>
          </a:p>
        </p:txBody>
      </p:sp>
    </p:spTree>
    <p:extLst>
      <p:ext uri="{BB962C8B-B14F-4D97-AF65-F5344CB8AC3E}">
        <p14:creationId xmlns:p14="http://schemas.microsoft.com/office/powerpoint/2010/main" val="24851895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d2-22b"/>
          <p:cNvPicPr/>
          <p:nvPr/>
        </p:nvPicPr>
        <p:blipFill>
          <a:blip r:embed="rId2" cstate="print"/>
          <a:srcRect/>
          <a:stretch>
            <a:fillRect/>
          </a:stretch>
        </p:blipFill>
        <p:spPr bwMode="auto">
          <a:xfrm>
            <a:off x="1763688" y="1196752"/>
            <a:ext cx="5760640" cy="3485927"/>
          </a:xfrm>
          <a:prstGeom prst="rect">
            <a:avLst/>
          </a:prstGeom>
          <a:noFill/>
          <a:ln w="9525">
            <a:noFill/>
            <a:miter lim="800000"/>
            <a:headEnd/>
            <a:tailEnd/>
          </a:ln>
        </p:spPr>
      </p:pic>
      <p:sp>
        <p:nvSpPr>
          <p:cNvPr id="4" name="3 Rectángulo"/>
          <p:cNvSpPr/>
          <p:nvPr/>
        </p:nvSpPr>
        <p:spPr>
          <a:xfrm>
            <a:off x="2060848" y="4869160"/>
            <a:ext cx="5166320" cy="410882"/>
          </a:xfrm>
          <a:prstGeom prst="rect">
            <a:avLst/>
          </a:prstGeom>
        </p:spPr>
        <p:txBody>
          <a:bodyPr wrap="square">
            <a:spAutoFit/>
          </a:bodyPr>
          <a:lstStyle/>
          <a:p>
            <a:pPr algn="ctr">
              <a:lnSpc>
                <a:spcPct val="115000"/>
              </a:lnSpc>
              <a:spcAft>
                <a:spcPts val="0"/>
              </a:spcAft>
            </a:pPr>
            <a:r>
              <a:rPr lang="es-ES_tradnl" b="1" dirty="0">
                <a:latin typeface="Times New Roman"/>
                <a:ea typeface="Times New Roman"/>
                <a:cs typeface="Times New Roman"/>
              </a:rPr>
              <a:t>Horizonte rico en humus (color negro) en un suelo.</a:t>
            </a:r>
            <a:endParaRPr lang="es-MX" sz="1600" dirty="0">
              <a:effectLst/>
              <a:latin typeface="Calibri"/>
              <a:ea typeface="Calibri"/>
              <a:cs typeface="Times New Roman"/>
            </a:endParaRPr>
          </a:p>
        </p:txBody>
      </p:sp>
    </p:spTree>
    <p:extLst>
      <p:ext uri="{BB962C8B-B14F-4D97-AF65-F5344CB8AC3E}">
        <p14:creationId xmlns:p14="http://schemas.microsoft.com/office/powerpoint/2010/main" val="11345978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836712"/>
            <a:ext cx="6480720" cy="5262979"/>
          </a:xfrm>
          <a:prstGeom prst="rect">
            <a:avLst/>
          </a:prstGeom>
        </p:spPr>
        <p:txBody>
          <a:bodyPr wrap="square">
            <a:spAutoFit/>
          </a:bodyPr>
          <a:lstStyle/>
          <a:p>
            <a:r>
              <a:rPr lang="es-MX" sz="2400" dirty="0">
                <a:latin typeface="Verdana" panose="020B0604030504040204" pitchFamily="34" charset="0"/>
                <a:ea typeface="Verdana" panose="020B0604030504040204" pitchFamily="34" charset="0"/>
                <a:cs typeface="Verdana" panose="020B0604030504040204" pitchFamily="34" charset="0"/>
              </a:rPr>
              <a:t>Otro dato relevante con respecto a la materia orgánica es su afinidad por los metales pesados. </a:t>
            </a:r>
            <a:endParaRPr lang="es-MX" sz="2400" dirty="0" smtClean="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Cuando </a:t>
            </a:r>
            <a:r>
              <a:rPr lang="es-MX" sz="2400" dirty="0">
                <a:latin typeface="Verdana" panose="020B0604030504040204" pitchFamily="34" charset="0"/>
                <a:ea typeface="Verdana" panose="020B0604030504040204" pitchFamily="34" charset="0"/>
                <a:cs typeface="Verdana" panose="020B0604030504040204" pitchFamily="34" charset="0"/>
              </a:rPr>
              <a:t>éstos </a:t>
            </a:r>
            <a:r>
              <a:rPr lang="es-MX" sz="2400" dirty="0" smtClean="0">
                <a:latin typeface="Verdana" panose="020B0604030504040204" pitchFamily="34" charset="0"/>
                <a:ea typeface="Verdana" panose="020B0604030504040204" pitchFamily="34" charset="0"/>
                <a:cs typeface="Verdana" panose="020B0604030504040204" pitchFamily="34" charset="0"/>
              </a:rPr>
              <a:t>se encuentran </a:t>
            </a:r>
            <a:r>
              <a:rPr lang="es-MX" sz="2400" dirty="0">
                <a:latin typeface="Verdana" panose="020B0604030504040204" pitchFamily="34" charset="0"/>
                <a:ea typeface="Verdana" panose="020B0604030504040204" pitchFamily="34" charset="0"/>
                <a:cs typeface="Verdana" panose="020B0604030504040204" pitchFamily="34" charset="0"/>
              </a:rPr>
              <a:t>en disolución, a menudo forman complejos orgánicos solubles, que pueden polimerizarse sobre los complejos moleculares del humus. </a:t>
            </a:r>
            <a:endParaRPr lang="es-MX" sz="2400" dirty="0" smtClean="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También </a:t>
            </a:r>
            <a:r>
              <a:rPr lang="es-MX" sz="2400" dirty="0">
                <a:latin typeface="Verdana" panose="020B0604030504040204" pitchFamily="34" charset="0"/>
                <a:ea typeface="Verdana" panose="020B0604030504040204" pitchFamily="34" charset="0"/>
                <a:cs typeface="Verdana" panose="020B0604030504040204" pitchFamily="34" charset="0"/>
              </a:rPr>
              <a:t>pueden formar directamente complejos insolubles con los compuestos del humus. </a:t>
            </a:r>
            <a:endParaRPr lang="es-MX" sz="2400" dirty="0" smtClean="0">
              <a:latin typeface="Verdana" panose="020B0604030504040204" pitchFamily="34" charset="0"/>
              <a:ea typeface="Verdana" panose="020B0604030504040204" pitchFamily="34" charset="0"/>
              <a:cs typeface="Verdana" panose="020B0604030504040204" pitchFamily="34" charset="0"/>
            </a:endParaRPr>
          </a:p>
          <a:p>
            <a:r>
              <a:rPr lang="es-MX" sz="2400" u="sng" dirty="0" smtClean="0">
                <a:solidFill>
                  <a:srgbClr val="00B050"/>
                </a:solidFill>
                <a:latin typeface="Verdana" panose="020B0604030504040204" pitchFamily="34" charset="0"/>
                <a:ea typeface="Verdana" panose="020B0604030504040204" pitchFamily="34" charset="0"/>
                <a:cs typeface="Verdana" panose="020B0604030504040204" pitchFamily="34" charset="0"/>
              </a:rPr>
              <a:t>De </a:t>
            </a:r>
            <a:r>
              <a:rPr lang="es-MX" sz="2400" u="sng" dirty="0">
                <a:solidFill>
                  <a:srgbClr val="00B050"/>
                </a:solidFill>
                <a:latin typeface="Verdana" panose="020B0604030504040204" pitchFamily="34" charset="0"/>
                <a:ea typeface="Verdana" panose="020B0604030504040204" pitchFamily="34" charset="0"/>
                <a:cs typeface="Verdana" panose="020B0604030504040204" pitchFamily="34" charset="0"/>
              </a:rPr>
              <a:t>esta forma, la materia orgánica del suelo a menudo actúa como almacén de estos </a:t>
            </a:r>
            <a:r>
              <a:rPr lang="es-MX" sz="2400" u="sng"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elementos.  </a:t>
            </a:r>
            <a:endParaRPr lang="es-MX" sz="2400" u="sng"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93148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836712"/>
            <a:ext cx="5963840" cy="5262979"/>
          </a:xfrm>
          <a:prstGeom prst="rect">
            <a:avLst/>
          </a:prstGeom>
        </p:spPr>
        <p:txBody>
          <a:bodyPr wrap="square">
            <a:spAutoFit/>
          </a:bodyPr>
          <a:lstStyle/>
          <a:p>
            <a:r>
              <a:rPr lang="es-MX" sz="2400" b="1" i="1" dirty="0">
                <a:latin typeface="Verdana" panose="020B0604030504040204" pitchFamily="34" charset="0"/>
                <a:ea typeface="Verdana" panose="020B0604030504040204" pitchFamily="34" charset="0"/>
                <a:cs typeface="Verdana" panose="020B0604030504040204" pitchFamily="34" charset="0"/>
              </a:rPr>
              <a:t>Contaminantes en el </a:t>
            </a:r>
            <a:r>
              <a:rPr lang="es-MX" sz="2400" b="1" i="1" dirty="0" smtClean="0">
                <a:latin typeface="Verdana" panose="020B0604030504040204" pitchFamily="34" charset="0"/>
                <a:ea typeface="Verdana" panose="020B0604030504040204" pitchFamily="34" charset="0"/>
                <a:cs typeface="Verdana" panose="020B0604030504040204" pitchFamily="34" charset="0"/>
              </a:rPr>
              <a:t>suelo</a:t>
            </a:r>
          </a:p>
          <a:p>
            <a:endParaRPr lang="es-MX" sz="2400" b="1" i="1" dirty="0">
              <a:latin typeface="Verdana" panose="020B0604030504040204" pitchFamily="34" charset="0"/>
              <a:ea typeface="Verdana" panose="020B0604030504040204" pitchFamily="34" charset="0"/>
              <a:cs typeface="Verdana" panose="020B0604030504040204" pitchFamily="34" charset="0"/>
            </a:endParaRPr>
          </a:p>
          <a:p>
            <a:r>
              <a:rPr lang="es-MX" sz="2400" dirty="0">
                <a:latin typeface="Verdana" panose="020B0604030504040204" pitchFamily="34" charset="0"/>
                <a:ea typeface="Verdana" panose="020B0604030504040204" pitchFamily="34" charset="0"/>
                <a:cs typeface="Verdana" panose="020B0604030504040204" pitchFamily="34" charset="0"/>
              </a:rPr>
              <a:t>El suelo es, por principio, el sitio donde van a parar gran parte de los desechos sólidos y líquidos de cualquier actividad humana. </a:t>
            </a:r>
            <a:endParaRPr lang="es-MX" sz="2400" dirty="0" smtClean="0">
              <a:latin typeface="Verdana" panose="020B0604030504040204" pitchFamily="34" charset="0"/>
              <a:ea typeface="Verdana" panose="020B0604030504040204" pitchFamily="34" charset="0"/>
              <a:cs typeface="Verdana" panose="020B0604030504040204" pitchFamily="34" charset="0"/>
            </a:endParaRP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Indiquemos </a:t>
            </a:r>
            <a:r>
              <a:rPr lang="es-MX" sz="2400" dirty="0">
                <a:latin typeface="Verdana" panose="020B0604030504040204" pitchFamily="34" charset="0"/>
                <a:ea typeface="Verdana" panose="020B0604030504040204" pitchFamily="34" charset="0"/>
                <a:cs typeface="Verdana" panose="020B0604030504040204" pitchFamily="34" charset="0"/>
              </a:rPr>
              <a:t>no obstante, que los suelos son también el receptáculo de los deshechos no deseables de origen geológico, por ejemplo, de las aguas ácidas con metales pesados provenientes de mineralizaciones sulfuradas </a:t>
            </a:r>
            <a:r>
              <a:rPr lang="es-MX" sz="2400" dirty="0" err="1">
                <a:latin typeface="Verdana" panose="020B0604030504040204" pitchFamily="34" charset="0"/>
                <a:ea typeface="Verdana" panose="020B0604030504040204" pitchFamily="34" charset="0"/>
                <a:cs typeface="Verdana" panose="020B0604030504040204" pitchFamily="34" charset="0"/>
              </a:rPr>
              <a:t>aflorantes</a:t>
            </a:r>
            <a:r>
              <a:rPr lang="es-MX" sz="24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2906627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052736"/>
            <a:ext cx="6336704" cy="4524315"/>
          </a:xfrm>
          <a:prstGeom prst="rect">
            <a:avLst/>
          </a:prstGeom>
        </p:spPr>
        <p:txBody>
          <a:bodyPr wrap="square">
            <a:spAutoFit/>
          </a:bodyPr>
          <a:lstStyle/>
          <a:p>
            <a:r>
              <a:rPr lang="es-ES_tradnl" sz="2400" dirty="0">
                <a:latin typeface="Verdana" panose="020B0604030504040204" pitchFamily="34" charset="0"/>
                <a:ea typeface="Verdana" panose="020B0604030504040204" pitchFamily="34" charset="0"/>
                <a:cs typeface="Verdana" panose="020B0604030504040204" pitchFamily="34" charset="0"/>
              </a:rPr>
              <a:t>Todo lo que no es de utilidad en los procesos industriales, mineros, urbanos, agrícolas, etc., se acumula en el suelo, en general sin mayores precauciones</a:t>
            </a:r>
            <a:r>
              <a:rPr lang="es-ES_tradnl" sz="2400" dirty="0" smtClean="0">
                <a:latin typeface="Verdana" panose="020B0604030504040204" pitchFamily="34" charset="0"/>
                <a:ea typeface="Verdana" panose="020B0604030504040204" pitchFamily="34" charset="0"/>
                <a:cs typeface="Verdana" panose="020B0604030504040204" pitchFamily="34" charset="0"/>
              </a:rPr>
              <a:t>.</a:t>
            </a:r>
          </a:p>
          <a:p>
            <a:endParaRPr lang="es-ES_tradnl" sz="2400" dirty="0">
              <a:latin typeface="Verdana" panose="020B0604030504040204" pitchFamily="34" charset="0"/>
              <a:ea typeface="Verdana" panose="020B0604030504040204" pitchFamily="34" charset="0"/>
              <a:cs typeface="Verdana" panose="020B0604030504040204" pitchFamily="34" charset="0"/>
            </a:endParaRPr>
          </a:p>
          <a:p>
            <a:r>
              <a:rPr lang="es-ES_tradnl" sz="2400" dirty="0" smtClean="0">
                <a:latin typeface="Verdana" panose="020B0604030504040204" pitchFamily="34" charset="0"/>
                <a:ea typeface="Verdana" panose="020B0604030504040204" pitchFamily="34" charset="0"/>
                <a:cs typeface="Verdana" panose="020B0604030504040204" pitchFamily="34" charset="0"/>
              </a:rPr>
              <a:t> </a:t>
            </a:r>
            <a:r>
              <a:rPr lang="es-ES_tradnl" sz="2400" dirty="0">
                <a:latin typeface="Verdana" panose="020B0604030504040204" pitchFamily="34" charset="0"/>
                <a:ea typeface="Verdana" panose="020B0604030504040204" pitchFamily="34" charset="0"/>
                <a:cs typeface="Verdana" panose="020B0604030504040204" pitchFamily="34" charset="0"/>
              </a:rPr>
              <a:t>Con ello, la escombreras mineras, los productos producidos en una fábrica, muchos desechos líquidos, se han venido </a:t>
            </a:r>
            <a:r>
              <a:rPr lang="es-ES_tradnl" sz="2400" dirty="0" smtClean="0">
                <a:latin typeface="Verdana" panose="020B0604030504040204" pitchFamily="34" charset="0"/>
                <a:ea typeface="Verdana" panose="020B0604030504040204" pitchFamily="34" charset="0"/>
                <a:cs typeface="Verdana" panose="020B0604030504040204" pitchFamily="34" charset="0"/>
              </a:rPr>
              <a:t>depositando </a:t>
            </a:r>
            <a:r>
              <a:rPr lang="es-MX" sz="2400" dirty="0" smtClean="0">
                <a:latin typeface="Verdana" panose="020B0604030504040204" pitchFamily="34" charset="0"/>
                <a:ea typeface="Verdana" panose="020B0604030504040204" pitchFamily="34" charset="0"/>
                <a:cs typeface="Verdana" panose="020B0604030504040204" pitchFamily="34" charset="0"/>
              </a:rPr>
              <a:t>sobre </a:t>
            </a:r>
            <a:r>
              <a:rPr lang="es-MX" sz="2400" dirty="0">
                <a:latin typeface="Verdana" panose="020B0604030504040204" pitchFamily="34" charset="0"/>
                <a:ea typeface="Verdana" panose="020B0604030504040204" pitchFamily="34" charset="0"/>
                <a:cs typeface="Verdana" panose="020B0604030504040204" pitchFamily="34" charset="0"/>
              </a:rPr>
              <a:t>los suelos sin control alguno a lo largo de siglos e incluso </a:t>
            </a:r>
            <a:r>
              <a:rPr lang="es-MX" sz="2400" dirty="0" smtClean="0">
                <a:latin typeface="Verdana" panose="020B0604030504040204" pitchFamily="34" charset="0"/>
                <a:ea typeface="Verdana" panose="020B0604030504040204" pitchFamily="34" charset="0"/>
                <a:cs typeface="Verdana" panose="020B0604030504040204" pitchFamily="34" charset="0"/>
              </a:rPr>
              <a:t>milenios. </a:t>
            </a:r>
            <a:r>
              <a:rPr lang="es-ES_tradnl" sz="2400" dirty="0" smtClean="0">
                <a:latin typeface="Verdana" panose="020B0604030504040204" pitchFamily="34" charset="0"/>
                <a:ea typeface="Verdana" panose="020B0604030504040204" pitchFamily="34" charset="0"/>
                <a:cs typeface="Verdana" panose="020B0604030504040204" pitchFamily="34" charset="0"/>
              </a:rPr>
              <a:t> </a:t>
            </a:r>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86714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ump1"/>
          <p:cNvPicPr/>
          <p:nvPr/>
        </p:nvPicPr>
        <p:blipFill>
          <a:blip r:embed="rId2" cstate="print"/>
          <a:srcRect/>
          <a:stretch>
            <a:fillRect/>
          </a:stretch>
        </p:blipFill>
        <p:spPr bwMode="auto">
          <a:xfrm>
            <a:off x="1763688" y="1052736"/>
            <a:ext cx="5328591" cy="3888432"/>
          </a:xfrm>
          <a:prstGeom prst="rect">
            <a:avLst/>
          </a:prstGeom>
          <a:noFill/>
          <a:ln w="9525">
            <a:noFill/>
            <a:miter lim="800000"/>
            <a:headEnd/>
            <a:tailEnd/>
          </a:ln>
        </p:spPr>
      </p:pic>
      <p:sp>
        <p:nvSpPr>
          <p:cNvPr id="3" name="2 Rectángulo"/>
          <p:cNvSpPr/>
          <p:nvPr/>
        </p:nvSpPr>
        <p:spPr>
          <a:xfrm>
            <a:off x="2770959" y="5049066"/>
            <a:ext cx="3314048" cy="410882"/>
          </a:xfrm>
          <a:prstGeom prst="rect">
            <a:avLst/>
          </a:prstGeom>
        </p:spPr>
        <p:txBody>
          <a:bodyPr wrap="none">
            <a:spAutoFit/>
          </a:bodyPr>
          <a:lstStyle/>
          <a:p>
            <a:pPr algn="ctr">
              <a:lnSpc>
                <a:spcPct val="115000"/>
              </a:lnSpc>
              <a:spcAft>
                <a:spcPts val="0"/>
              </a:spcAft>
            </a:pPr>
            <a:r>
              <a:rPr lang="es-ES_tradnl" b="1" dirty="0">
                <a:latin typeface="Times New Roman"/>
                <a:ea typeface="Times New Roman"/>
                <a:cs typeface="Times New Roman"/>
              </a:rPr>
              <a:t>Vertido incontrolado de basura.</a:t>
            </a:r>
            <a:endParaRPr lang="es-MX" sz="1600" dirty="0">
              <a:effectLst/>
              <a:latin typeface="Calibri"/>
              <a:ea typeface="Calibri"/>
              <a:cs typeface="Times New Roman"/>
            </a:endParaRPr>
          </a:p>
        </p:txBody>
      </p:sp>
    </p:spTree>
    <p:extLst>
      <p:ext uri="{BB962C8B-B14F-4D97-AF65-F5344CB8AC3E}">
        <p14:creationId xmlns:p14="http://schemas.microsoft.com/office/powerpoint/2010/main" val="13940666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91207" y="1772816"/>
            <a:ext cx="5976664" cy="3046988"/>
          </a:xfrm>
          <a:prstGeom prst="rect">
            <a:avLst/>
          </a:prstGeom>
        </p:spPr>
        <p:txBody>
          <a:bodyPr wrap="square">
            <a:spAutoFit/>
          </a:bodyPr>
          <a:lstStyle/>
          <a:p>
            <a:r>
              <a:rPr lang="es-MX" sz="2400" dirty="0"/>
              <a:t>Por otra parte, la actividad agrícola se ha venido enfrentando durante las últimas décadas a la necesidad de aumentar la producción, sobre dos bases principales: el abonado, y el control de plagas. </a:t>
            </a:r>
            <a:endParaRPr lang="es-MX" sz="2400" dirty="0" smtClean="0"/>
          </a:p>
          <a:p>
            <a:endParaRPr lang="es-MX" sz="2400" dirty="0"/>
          </a:p>
          <a:p>
            <a:r>
              <a:rPr lang="es-MX" sz="2400" dirty="0" smtClean="0"/>
              <a:t>Baste </a:t>
            </a:r>
            <a:r>
              <a:rPr lang="es-MX" sz="2400" dirty="0"/>
              <a:t>mencionar dos ejemplos: el uso intensivo de nitratos y fosfatos. </a:t>
            </a:r>
          </a:p>
        </p:txBody>
      </p:sp>
    </p:spTree>
    <p:extLst>
      <p:ext uri="{BB962C8B-B14F-4D97-AF65-F5344CB8AC3E}">
        <p14:creationId xmlns:p14="http://schemas.microsoft.com/office/powerpoint/2010/main" val="18450058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3117" y="1556792"/>
            <a:ext cx="7128792" cy="3951851"/>
          </a:xfrm>
          <a:prstGeom prst="rect">
            <a:avLst/>
          </a:prstGeom>
        </p:spPr>
        <p:txBody>
          <a:bodyPr wrap="square">
            <a:spAutoFit/>
          </a:bodyPr>
          <a:lstStyle/>
          <a:p>
            <a:pPr algn="just">
              <a:lnSpc>
                <a:spcPct val="115000"/>
              </a:lnSpc>
              <a:spcAft>
                <a:spcPts val="0"/>
              </a:spcAft>
            </a:pPr>
            <a:r>
              <a:rPr lang="es-ES_tradnl" sz="2400" b="1" i="1" dirty="0">
                <a:latin typeface="Verdana" panose="020B0604030504040204" pitchFamily="34" charset="0"/>
                <a:ea typeface="Verdana" panose="020B0604030504040204" pitchFamily="34" charset="0"/>
                <a:cs typeface="Verdana" panose="020B0604030504040204" pitchFamily="34" charset="0"/>
              </a:rPr>
              <a:t>Vulnerabilidad del suelo ante los contaminantes </a:t>
            </a:r>
            <a:r>
              <a:rPr lang="es-ES_tradnl" sz="2400" b="1" i="1" dirty="0" smtClean="0">
                <a:latin typeface="Verdana" panose="020B0604030504040204" pitchFamily="34" charset="0"/>
                <a:ea typeface="Verdana" panose="020B0604030504040204" pitchFamily="34" charset="0"/>
                <a:cs typeface="Verdana" panose="020B0604030504040204" pitchFamily="34" charset="0"/>
              </a:rPr>
              <a:t>químicos</a:t>
            </a:r>
          </a:p>
          <a:p>
            <a:pPr algn="just">
              <a:lnSpc>
                <a:spcPct val="115000"/>
              </a:lnSpc>
              <a:spcAft>
                <a:spcPts val="0"/>
              </a:spcAft>
            </a:pPr>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ES" sz="2400" dirty="0">
                <a:latin typeface="Verdana" panose="020B0604030504040204" pitchFamily="34" charset="0"/>
                <a:ea typeface="Verdana" panose="020B0604030504040204" pitchFamily="34" charset="0"/>
                <a:cs typeface="Verdana" panose="020B0604030504040204" pitchFamily="34" charset="0"/>
              </a:rPr>
              <a:t>Los suelos poseen un efecto absorbente, actuando como un filtro altamente reactivo que facilita la inmovilización de los contaminantes gracias a procesos físicos (filtración), físico-químicos (neutralización, adsorción, absorción, precipitación, </a:t>
            </a:r>
            <a:r>
              <a:rPr lang="es-ES" sz="2400" dirty="0" err="1">
                <a:latin typeface="Verdana" panose="020B0604030504040204" pitchFamily="34" charset="0"/>
                <a:ea typeface="Verdana" panose="020B0604030504040204" pitchFamily="34" charset="0"/>
                <a:cs typeface="Verdana" panose="020B0604030504040204" pitchFamily="34" charset="0"/>
              </a:rPr>
              <a:t>complejación</a:t>
            </a:r>
            <a:r>
              <a:rPr lang="es-ES" sz="2400" dirty="0">
                <a:latin typeface="Verdana" panose="020B0604030504040204" pitchFamily="34" charset="0"/>
                <a:ea typeface="Verdana" panose="020B0604030504040204" pitchFamily="34" charset="0"/>
                <a:cs typeface="Verdana" panose="020B0604030504040204" pitchFamily="34" charset="0"/>
              </a:rPr>
              <a:t>) o biológicos (biodegradación). </a:t>
            </a:r>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19371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48880" y="1124744"/>
            <a:ext cx="6723519" cy="4893647"/>
          </a:xfrm>
          <a:prstGeom prst="rect">
            <a:avLst/>
          </a:prstGeom>
        </p:spPr>
        <p:txBody>
          <a:bodyPr wrap="square">
            <a:spAutoFit/>
          </a:bodyPr>
          <a:lstStyle/>
          <a:p>
            <a:r>
              <a:rPr lang="es-MX" sz="2400" dirty="0">
                <a:latin typeface="Verdana" panose="020B0604030504040204" pitchFamily="34" charset="0"/>
                <a:ea typeface="Verdana" panose="020B0604030504040204" pitchFamily="34" charset="0"/>
                <a:cs typeface="Verdana" panose="020B0604030504040204" pitchFamily="34" charset="0"/>
              </a:rPr>
              <a:t>Pero claro está, esto significa que el suelo “acumula” muchos de los contaminantes. </a:t>
            </a:r>
            <a:endParaRPr lang="es-MX" sz="2400" dirty="0" smtClean="0">
              <a:latin typeface="Verdana" panose="020B0604030504040204" pitchFamily="34" charset="0"/>
              <a:ea typeface="Verdana" panose="020B0604030504040204" pitchFamily="34" charset="0"/>
              <a:cs typeface="Verdana" panose="020B0604030504040204" pitchFamily="34" charset="0"/>
            </a:endParaRP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En </a:t>
            </a:r>
            <a:r>
              <a:rPr lang="es-MX" sz="2400" dirty="0">
                <a:latin typeface="Verdana" panose="020B0604030504040204" pitchFamily="34" charset="0"/>
                <a:ea typeface="Verdana" panose="020B0604030504040204" pitchFamily="34" charset="0"/>
                <a:cs typeface="Verdana" panose="020B0604030504040204" pitchFamily="34" charset="0"/>
              </a:rPr>
              <a:t>este sistema juegan un papel especialmente importante las arcillas, debido a sus propiedades de adsorción. </a:t>
            </a:r>
            <a:endParaRPr lang="es-MX" sz="2400" dirty="0" smtClean="0">
              <a:latin typeface="Verdana" panose="020B0604030504040204" pitchFamily="34" charset="0"/>
              <a:ea typeface="Verdana" panose="020B0604030504040204" pitchFamily="34" charset="0"/>
              <a:cs typeface="Verdana" panose="020B0604030504040204" pitchFamily="34" charset="0"/>
            </a:endParaRP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Todo </a:t>
            </a:r>
            <a:r>
              <a:rPr lang="es-MX" sz="2400" dirty="0">
                <a:solidFill>
                  <a:srgbClr val="00B050"/>
                </a:solidFill>
                <a:latin typeface="Verdana" panose="020B0604030504040204" pitchFamily="34" charset="0"/>
                <a:ea typeface="Verdana" panose="020B0604030504040204" pitchFamily="34" charset="0"/>
                <a:cs typeface="Verdana" panose="020B0604030504040204" pitchFamily="34" charset="0"/>
              </a:rPr>
              <a:t>esto nos lleva a </a:t>
            </a:r>
            <a:r>
              <a:rPr lang="es-MX" sz="24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señalar </a:t>
            </a:r>
            <a:r>
              <a:rPr lang="es-MX" sz="2400" dirty="0">
                <a:solidFill>
                  <a:srgbClr val="00B050"/>
                </a:solidFill>
                <a:latin typeface="Verdana" panose="020B0604030504040204" pitchFamily="34" charset="0"/>
                <a:ea typeface="Verdana" panose="020B0604030504040204" pitchFamily="34" charset="0"/>
                <a:cs typeface="Verdana" panose="020B0604030504040204" pitchFamily="34" charset="0"/>
              </a:rPr>
              <a:t>otros conceptos importantes en lo relativo a la presencia de contaminantes en el suelo: los de </a:t>
            </a:r>
            <a:r>
              <a:rPr lang="es-MX" sz="2400" dirty="0" err="1">
                <a:solidFill>
                  <a:srgbClr val="00B050"/>
                </a:solidFill>
                <a:latin typeface="Verdana" panose="020B0604030504040204" pitchFamily="34" charset="0"/>
                <a:ea typeface="Verdana" panose="020B0604030504040204" pitchFamily="34" charset="0"/>
                <a:cs typeface="Verdana" panose="020B0604030504040204" pitchFamily="34" charset="0"/>
              </a:rPr>
              <a:t>geodisponibilidad</a:t>
            </a:r>
            <a:r>
              <a:rPr lang="es-MX" sz="2400" dirty="0">
                <a:solidFill>
                  <a:srgbClr val="00B050"/>
                </a:solidFill>
                <a:latin typeface="Verdana" panose="020B0604030504040204" pitchFamily="34" charset="0"/>
                <a:ea typeface="Verdana" panose="020B0604030504040204" pitchFamily="34" charset="0"/>
                <a:cs typeface="Verdana" panose="020B0604030504040204" pitchFamily="34" charset="0"/>
              </a:rPr>
              <a:t> y biodisponibilidad.</a:t>
            </a:r>
          </a:p>
          <a:p>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08610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82334" y="1196752"/>
            <a:ext cx="6120680" cy="3785652"/>
          </a:xfrm>
          <a:prstGeom prst="rect">
            <a:avLst/>
          </a:prstGeom>
        </p:spPr>
        <p:txBody>
          <a:bodyPr wrap="square">
            <a:spAutoFit/>
          </a:bodyPr>
          <a:lstStyle/>
          <a:p>
            <a:r>
              <a:rPr lang="es-MX" sz="2400" dirty="0">
                <a:solidFill>
                  <a:prstClr val="black"/>
                </a:solidFill>
                <a:latin typeface="Verdana" pitchFamily="34" charset="0"/>
                <a:ea typeface="Verdana" pitchFamily="34" charset="0"/>
                <a:cs typeface="Verdana" pitchFamily="34" charset="0"/>
              </a:rPr>
              <a:t>Por ejemplo, la superficie de la Luna está cubierta por el regolito lunar, formado por fragmentos de rocas y polvo que han resultado de los impactos de meteoritos, y de la acumulación de polvo cósmico, sin que se forme un suelo debido a la ausencia de una atmósfera, agua, y una dinámica superficial que permita su desarrollo</a:t>
            </a:r>
          </a:p>
        </p:txBody>
      </p:sp>
    </p:spTree>
    <p:extLst>
      <p:ext uri="{BB962C8B-B14F-4D97-AF65-F5344CB8AC3E}">
        <p14:creationId xmlns:p14="http://schemas.microsoft.com/office/powerpoint/2010/main" val="19447955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052736"/>
            <a:ext cx="6696744" cy="4524315"/>
          </a:xfrm>
          <a:prstGeom prst="rect">
            <a:avLst/>
          </a:prstGeom>
        </p:spPr>
        <p:txBody>
          <a:bodyPr wrap="square">
            <a:spAutoFit/>
          </a:bodyPr>
          <a:lstStyle/>
          <a:p>
            <a:r>
              <a:rPr lang="es-MX" sz="2400" dirty="0">
                <a:latin typeface="Verdana" panose="020B0604030504040204" pitchFamily="34" charset="0"/>
                <a:ea typeface="Verdana" panose="020B0604030504040204" pitchFamily="34" charset="0"/>
                <a:cs typeface="Verdana" panose="020B0604030504040204" pitchFamily="34" charset="0"/>
              </a:rPr>
              <a:t>La </a:t>
            </a:r>
            <a:r>
              <a:rPr lang="es-MX" sz="2400" b="1" dirty="0" err="1">
                <a:latin typeface="Verdana" panose="020B0604030504040204" pitchFamily="34" charset="0"/>
                <a:ea typeface="Verdana" panose="020B0604030504040204" pitchFamily="34" charset="0"/>
                <a:cs typeface="Verdana" panose="020B0604030504040204" pitchFamily="34" charset="0"/>
              </a:rPr>
              <a:t>geodisponibilidad</a:t>
            </a:r>
            <a:r>
              <a:rPr lang="es-MX" sz="2400" dirty="0">
                <a:latin typeface="Verdana" panose="020B0604030504040204" pitchFamily="34" charset="0"/>
                <a:ea typeface="Verdana" panose="020B0604030504040204" pitchFamily="34" charset="0"/>
                <a:cs typeface="Verdana" panose="020B0604030504040204" pitchFamily="34" charset="0"/>
              </a:rPr>
              <a:t> es la consecuencia directa de la actividad minera: al llevar a cabo la explotación minera de un yacimiento, se ponen a disposición del medio geológico unos elementos que antes no estaban, o estaban de una forma mucho más limitada. </a:t>
            </a:r>
            <a:endParaRPr lang="es-MX" sz="2400" dirty="0" smtClean="0">
              <a:latin typeface="Verdana" panose="020B0604030504040204" pitchFamily="34" charset="0"/>
              <a:ea typeface="Verdana" panose="020B0604030504040204" pitchFamily="34" charset="0"/>
              <a:cs typeface="Verdana" panose="020B0604030504040204" pitchFamily="34" charset="0"/>
            </a:endParaRP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Cabe </a:t>
            </a:r>
            <a:r>
              <a:rPr lang="es-MX" sz="2400" dirty="0">
                <a:latin typeface="Verdana" panose="020B0604030504040204" pitchFamily="34" charset="0"/>
                <a:ea typeface="Verdana" panose="020B0604030504040204" pitchFamily="34" charset="0"/>
                <a:cs typeface="Verdana" panose="020B0604030504040204" pitchFamily="34" charset="0"/>
              </a:rPr>
              <a:t>destacar, no obstante, que muchos yacimientos minerales, particularmente los de menas sulfuradas, son en sí fuentes naturales de contaminación. </a:t>
            </a:r>
          </a:p>
        </p:txBody>
      </p:sp>
    </p:spTree>
    <p:extLst>
      <p:ext uri="{BB962C8B-B14F-4D97-AF65-F5344CB8AC3E}">
        <p14:creationId xmlns:p14="http://schemas.microsoft.com/office/powerpoint/2010/main" val="24038903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1124744"/>
            <a:ext cx="7200800" cy="4524315"/>
          </a:xfrm>
          <a:prstGeom prst="rect">
            <a:avLst/>
          </a:prstGeom>
        </p:spPr>
        <p:txBody>
          <a:bodyPr wrap="square">
            <a:spAutoFit/>
          </a:bodyPr>
          <a:lstStyle/>
          <a:p>
            <a:r>
              <a:rPr lang="es-MX" sz="2400" dirty="0">
                <a:latin typeface="Verdana" panose="020B0604030504040204" pitchFamily="34" charset="0"/>
                <a:ea typeface="Verdana" panose="020B0604030504040204" pitchFamily="34" charset="0"/>
                <a:cs typeface="Verdana" panose="020B0604030504040204" pitchFamily="34" charset="0"/>
              </a:rPr>
              <a:t>La </a:t>
            </a:r>
            <a:r>
              <a:rPr lang="es-MX" sz="2400" b="1" dirty="0">
                <a:latin typeface="Verdana" panose="020B0604030504040204" pitchFamily="34" charset="0"/>
                <a:ea typeface="Verdana" panose="020B0604030504040204" pitchFamily="34" charset="0"/>
                <a:cs typeface="Verdana" panose="020B0604030504040204" pitchFamily="34" charset="0"/>
              </a:rPr>
              <a:t>biodisponibilidad</a:t>
            </a:r>
            <a:r>
              <a:rPr lang="es-MX" sz="2400" dirty="0">
                <a:latin typeface="Verdana" panose="020B0604030504040204" pitchFamily="34" charset="0"/>
                <a:ea typeface="Verdana" panose="020B0604030504040204" pitchFamily="34" charset="0"/>
                <a:cs typeface="Verdana" panose="020B0604030504040204" pitchFamily="34" charset="0"/>
              </a:rPr>
              <a:t> por su parte, se refiere a la capacidad de un organismo de incorporar metabólicamente un contaminante</a:t>
            </a:r>
            <a:r>
              <a:rPr lang="es-MX" sz="2400" dirty="0" smtClean="0">
                <a:latin typeface="Verdana" panose="020B0604030504040204" pitchFamily="34" charset="0"/>
                <a:ea typeface="Verdana" panose="020B0604030504040204" pitchFamily="34" charset="0"/>
                <a:cs typeface="Verdana" panose="020B0604030504040204" pitchFamily="34" charset="0"/>
              </a:rPr>
              <a:t>.</a:t>
            </a:r>
            <a:r>
              <a:rPr lang="es-MX" sz="2400" dirty="0">
                <a:latin typeface="Verdana" panose="020B0604030504040204" pitchFamily="34" charset="0"/>
                <a:ea typeface="Verdana" panose="020B0604030504040204" pitchFamily="34" charset="0"/>
                <a:cs typeface="Verdana" panose="020B0604030504040204" pitchFamily="34" charset="0"/>
              </a:rPr>
              <a:t> </a:t>
            </a:r>
            <a:endParaRPr lang="es-MX" sz="2400" dirty="0" smtClean="0">
              <a:latin typeface="Verdana" panose="020B0604030504040204" pitchFamily="34" charset="0"/>
              <a:ea typeface="Verdana" panose="020B0604030504040204" pitchFamily="34" charset="0"/>
              <a:cs typeface="Verdana" panose="020B0604030504040204" pitchFamily="34" charset="0"/>
            </a:endParaRP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Por </a:t>
            </a:r>
            <a:r>
              <a:rPr lang="es-MX" sz="2400" dirty="0">
                <a:latin typeface="Verdana" panose="020B0604030504040204" pitchFamily="34" charset="0"/>
                <a:ea typeface="Verdana" panose="020B0604030504040204" pitchFamily="34" charset="0"/>
                <a:cs typeface="Verdana" panose="020B0604030504040204" pitchFamily="34" charset="0"/>
              </a:rPr>
              <a:t>ejemplo, muchas plantas tienen la capacidad de absorber grandes concentraciones de metales </a:t>
            </a:r>
            <a:r>
              <a:rPr lang="es-MX" sz="2400" dirty="0" smtClean="0">
                <a:latin typeface="Verdana" panose="020B0604030504040204" pitchFamily="34" charset="0"/>
                <a:ea typeface="Verdana" panose="020B0604030504040204" pitchFamily="34" charset="0"/>
                <a:cs typeface="Verdana" panose="020B0604030504040204" pitchFamily="34" charset="0"/>
              </a:rPr>
              <a:t>pesados</a:t>
            </a:r>
            <a:r>
              <a:rPr lang="es-MX" sz="2400" dirty="0">
                <a:latin typeface="Verdana" panose="020B0604030504040204" pitchFamily="34" charset="0"/>
                <a:ea typeface="Verdana" panose="020B0604030504040204" pitchFamily="34" charset="0"/>
                <a:cs typeface="Verdana" panose="020B0604030504040204" pitchFamily="34" charset="0"/>
              </a:rPr>
              <a:t>, siempre que se encuentren en el suelo en formas solubles, o asociados a nutrientes básicos. </a:t>
            </a:r>
            <a:endParaRPr lang="es-MX" sz="2400" dirty="0" smtClean="0">
              <a:latin typeface="Verdana" panose="020B0604030504040204" pitchFamily="34" charset="0"/>
              <a:ea typeface="Verdana" panose="020B0604030504040204" pitchFamily="34" charset="0"/>
              <a:cs typeface="Verdana" panose="020B0604030504040204" pitchFamily="34" charset="0"/>
            </a:endParaRPr>
          </a:p>
          <a:p>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61735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55776" y="2780928"/>
            <a:ext cx="3618298" cy="1077218"/>
          </a:xfrm>
          <a:prstGeom prst="rect">
            <a:avLst/>
          </a:prstGeom>
          <a:noFill/>
        </p:spPr>
        <p:txBody>
          <a:bodyPr wrap="none" rtlCol="0">
            <a:spAutoFit/>
          </a:bodyPr>
          <a:lstStyle/>
          <a:p>
            <a:r>
              <a:rPr lang="es-MX" sz="3200" dirty="0" smtClean="0"/>
              <a:t>SUELOS Y RECURSOS</a:t>
            </a:r>
          </a:p>
          <a:p>
            <a:r>
              <a:rPr lang="es-MX" sz="3200" dirty="0"/>
              <a:t> </a:t>
            </a:r>
            <a:r>
              <a:rPr lang="es-MX" sz="3200" dirty="0" smtClean="0"/>
              <a:t>      MINERALES</a:t>
            </a:r>
            <a:endParaRPr lang="es-MX" sz="3200" dirty="0"/>
          </a:p>
        </p:txBody>
      </p:sp>
    </p:spTree>
    <p:extLst>
      <p:ext uri="{BB962C8B-B14F-4D97-AF65-F5344CB8AC3E}">
        <p14:creationId xmlns:p14="http://schemas.microsoft.com/office/powerpoint/2010/main" val="28923969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43608" y="677887"/>
            <a:ext cx="7560840" cy="6001643"/>
          </a:xfrm>
          <a:prstGeom prst="rect">
            <a:avLst/>
          </a:prstGeom>
          <a:noFill/>
        </p:spPr>
        <p:txBody>
          <a:bodyPr wrap="square" rtlCol="0">
            <a:spAutoFit/>
          </a:bodyPr>
          <a:lstStyle/>
          <a:p>
            <a:r>
              <a:rPr lang="es-MX" sz="2400" dirty="0" smtClean="0">
                <a:latin typeface="Verdana" panose="020B0604030504040204" pitchFamily="34" charset="0"/>
                <a:ea typeface="Verdana" panose="020B0604030504040204" pitchFamily="34" charset="0"/>
                <a:cs typeface="Verdana" panose="020B0604030504040204" pitchFamily="34" charset="0"/>
              </a:rPr>
              <a:t>RECURSOS MINERALES METALIFEROS</a:t>
            </a: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Actualmente se usan alrededor de 88  minerales distintos para obtener metales y energía.</a:t>
            </a: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Sólo se usan los minerales de la corteza continental.</a:t>
            </a: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b="1" dirty="0" smtClean="0">
                <a:latin typeface="Verdana" panose="020B0604030504040204" pitchFamily="34" charset="0"/>
                <a:ea typeface="Verdana" panose="020B0604030504040204" pitchFamily="34" charset="0"/>
                <a:cs typeface="Verdana" panose="020B0604030504040204" pitchFamily="34" charset="0"/>
              </a:rPr>
              <a:t>Yacimiento </a:t>
            </a:r>
            <a:r>
              <a:rPr lang="es-MX" sz="2400" dirty="0" smtClean="0">
                <a:latin typeface="Verdana" panose="020B0604030504040204" pitchFamily="34" charset="0"/>
                <a:ea typeface="Verdana" panose="020B0604030504040204" pitchFamily="34" charset="0"/>
                <a:cs typeface="Verdana" panose="020B0604030504040204" pitchFamily="34" charset="0"/>
              </a:rPr>
              <a:t>es el lugar donde dichos minerales se encuentran acumulados . Para que sean económicamente rentables han de contener una proporción elevada del metal , vale decir debe existir una mena de ese metal</a:t>
            </a:r>
            <a:endParaRPr lang="es-MX" sz="2400" b="1" dirty="0" smtClean="0">
              <a:latin typeface="Verdana" panose="020B0604030504040204" pitchFamily="34" charset="0"/>
              <a:ea typeface="Verdana" panose="020B0604030504040204" pitchFamily="34" charset="0"/>
              <a:cs typeface="Verdana" panose="020B0604030504040204" pitchFamily="34" charset="0"/>
            </a:endParaRPr>
          </a:p>
          <a:p>
            <a:endParaRPr lang="es-MX" sz="2400" dirty="0">
              <a:latin typeface="Verdana" panose="020B0604030504040204" pitchFamily="34" charset="0"/>
              <a:ea typeface="Verdana" panose="020B0604030504040204" pitchFamily="34" charset="0"/>
              <a:cs typeface="Verdana" panose="020B0604030504040204" pitchFamily="34" charset="0"/>
            </a:endParaRPr>
          </a:p>
          <a:p>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23400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1628800"/>
            <a:ext cx="7132081" cy="3416320"/>
          </a:xfrm>
          <a:prstGeom prst="rect">
            <a:avLst/>
          </a:prstGeom>
          <a:noFill/>
        </p:spPr>
        <p:txBody>
          <a:bodyPr wrap="none" rtlCol="0">
            <a:spAutoFit/>
          </a:bodyPr>
          <a:lstStyle/>
          <a:p>
            <a:r>
              <a:rPr lang="es-MX" sz="2400" dirty="0" smtClean="0"/>
              <a:t>Los minerales metalíferos se subdividen en :</a:t>
            </a:r>
          </a:p>
          <a:p>
            <a:endParaRPr lang="es-MX" sz="2400" dirty="0"/>
          </a:p>
          <a:p>
            <a:pPr marL="457200" indent="-457200">
              <a:buAutoNum type="alphaLcParenR"/>
            </a:pPr>
            <a:r>
              <a:rPr lang="es-MX" sz="2400" dirty="0" smtClean="0"/>
              <a:t>Abundantes  Fe (Piritas, limonitas, sideritas), </a:t>
            </a:r>
          </a:p>
          <a:p>
            <a:r>
              <a:rPr lang="es-MX" sz="2400" dirty="0" smtClean="0"/>
              <a:t>Al (bauxita),Cr (Cromita), Ti (Ilmenita).</a:t>
            </a:r>
          </a:p>
          <a:p>
            <a:endParaRPr lang="es-MX" sz="2400" dirty="0" smtClean="0"/>
          </a:p>
          <a:p>
            <a:endParaRPr lang="es-MX" sz="2400" dirty="0"/>
          </a:p>
          <a:p>
            <a:r>
              <a:rPr lang="es-MX" sz="2400" dirty="0" smtClean="0"/>
              <a:t>b) Escasos  Cu (Calcopirita, malaquita), Pb (galena)</a:t>
            </a:r>
          </a:p>
          <a:p>
            <a:r>
              <a:rPr lang="es-MX" sz="2400" dirty="0" smtClean="0"/>
              <a:t>Zn (blenda), Ag , Au , Hg (cinabrio) , U (Uraninita)</a:t>
            </a:r>
          </a:p>
          <a:p>
            <a:endParaRPr lang="es-MX" sz="2400" dirty="0"/>
          </a:p>
        </p:txBody>
      </p:sp>
    </p:spTree>
    <p:extLst>
      <p:ext uri="{BB962C8B-B14F-4D97-AF65-F5344CB8AC3E}">
        <p14:creationId xmlns:p14="http://schemas.microsoft.com/office/powerpoint/2010/main" val="13414041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3" y="1253951"/>
            <a:ext cx="7488832" cy="4154984"/>
          </a:xfrm>
          <a:prstGeom prst="rect">
            <a:avLst/>
          </a:prstGeom>
          <a:noFill/>
        </p:spPr>
        <p:txBody>
          <a:bodyPr wrap="square" rtlCol="0">
            <a:spAutoFit/>
          </a:bodyPr>
          <a:lstStyle/>
          <a:p>
            <a:r>
              <a:rPr lang="es-MX" sz="2400" dirty="0" smtClean="0">
                <a:latin typeface="Verdana" panose="020B0604030504040204" pitchFamily="34" charset="0"/>
                <a:ea typeface="Verdana" panose="020B0604030504040204" pitchFamily="34" charset="0"/>
                <a:cs typeface="Verdana" panose="020B0604030504040204" pitchFamily="34" charset="0"/>
              </a:rPr>
              <a:t>RECURSOS MINERALES NO METALIFEROS</a:t>
            </a: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Tres tipos :</a:t>
            </a:r>
          </a:p>
          <a:p>
            <a:r>
              <a:rPr lang="es-MX" sz="2400" dirty="0" smtClean="0">
                <a:latin typeface="Verdana" panose="020B0604030504040204" pitchFamily="34" charset="0"/>
                <a:ea typeface="Verdana" panose="020B0604030504040204" pitchFamily="34" charset="0"/>
                <a:cs typeface="Verdana" panose="020B0604030504040204" pitchFamily="34" charset="0"/>
              </a:rPr>
              <a:t>a) Utilizado como combustibles fósiles (petróleo ,carbón)</a:t>
            </a: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b) Utilizados como fertilizantes.</a:t>
            </a:r>
          </a:p>
          <a:p>
            <a:endParaRPr lang="es-MX" sz="2400" dirty="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c) Utilizados en la construcción , en general se denominan áridos y se obtienen de todo tipo de rocas conocidas.</a:t>
            </a:r>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491735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65402" y="404664"/>
            <a:ext cx="7416824" cy="6740307"/>
          </a:xfrm>
          <a:prstGeom prst="rect">
            <a:avLst/>
          </a:prstGeom>
          <a:noFill/>
        </p:spPr>
        <p:txBody>
          <a:bodyPr wrap="square" rtlCol="0">
            <a:spAutoFit/>
          </a:bodyPr>
          <a:lstStyle/>
          <a:p>
            <a:r>
              <a:rPr lang="es-MX" sz="2400" dirty="0" smtClean="0">
                <a:latin typeface="Verdana" panose="020B0604030504040204" pitchFamily="34" charset="0"/>
                <a:ea typeface="Verdana" panose="020B0604030504040204" pitchFamily="34" charset="0"/>
                <a:cs typeface="Verdana" panose="020B0604030504040204" pitchFamily="34" charset="0"/>
              </a:rPr>
              <a:t>Los mas conocidos son:</a:t>
            </a:r>
          </a:p>
          <a:p>
            <a:endParaRPr lang="es-MX" sz="2400" dirty="0">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eriod"/>
            </a:pPr>
            <a:r>
              <a:rPr lang="es-MX" sz="2400" dirty="0" smtClean="0">
                <a:latin typeface="Verdana" panose="020B0604030504040204" pitchFamily="34" charset="0"/>
                <a:ea typeface="Verdana" panose="020B0604030504040204" pitchFamily="34" charset="0"/>
                <a:cs typeface="Verdana" panose="020B0604030504040204" pitchFamily="34" charset="0"/>
              </a:rPr>
              <a:t>Bloque de piedras.</a:t>
            </a:r>
          </a:p>
          <a:p>
            <a:pPr marL="457200" indent="-457200">
              <a:buAutoNum type="arabicPeriod"/>
            </a:pPr>
            <a:r>
              <a:rPr lang="es-MX" sz="2400" dirty="0" smtClean="0">
                <a:latin typeface="Verdana" panose="020B0604030504040204" pitchFamily="34" charset="0"/>
                <a:ea typeface="Verdana" panose="020B0604030504040204" pitchFamily="34" charset="0"/>
                <a:cs typeface="Verdana" panose="020B0604030504040204" pitchFamily="34" charset="0"/>
              </a:rPr>
              <a:t>Ripio: Roca fina y triturada que se usa para construir carreteras y vías de ferrocarril</a:t>
            </a:r>
          </a:p>
          <a:p>
            <a:pPr marL="457200" indent="-457200">
              <a:buAutoNum type="arabicPeriod"/>
            </a:pPr>
            <a:r>
              <a:rPr lang="es-MX" sz="2400" dirty="0" smtClean="0">
                <a:latin typeface="Verdana" panose="020B0604030504040204" pitchFamily="34" charset="0"/>
                <a:ea typeface="Verdana" panose="020B0604030504040204" pitchFamily="34" charset="0"/>
                <a:cs typeface="Verdana" panose="020B0604030504040204" pitchFamily="34" charset="0"/>
              </a:rPr>
              <a:t>Arena y grava </a:t>
            </a:r>
          </a:p>
          <a:p>
            <a:pPr marL="457200" indent="-457200">
              <a:buAutoNum type="arabicPeriod"/>
            </a:pPr>
            <a:r>
              <a:rPr lang="es-MX" sz="2400" dirty="0" smtClean="0">
                <a:latin typeface="Verdana" panose="020B0604030504040204" pitchFamily="34" charset="0"/>
                <a:ea typeface="Verdana" panose="020B0604030504040204" pitchFamily="34" charset="0"/>
                <a:cs typeface="Verdana" panose="020B0604030504040204" pitchFamily="34" charset="0"/>
              </a:rPr>
              <a:t>Cemento : Mezcla de caliza y arcilla</a:t>
            </a:r>
          </a:p>
          <a:p>
            <a:pPr marL="457200" indent="-457200">
              <a:buAutoNum type="arabicPeriod"/>
            </a:pPr>
            <a:r>
              <a:rPr lang="es-MX" sz="2400" dirty="0" smtClean="0">
                <a:latin typeface="Verdana" panose="020B0604030504040204" pitchFamily="34" charset="0"/>
                <a:ea typeface="Verdana" panose="020B0604030504040204" pitchFamily="34" charset="0"/>
                <a:cs typeface="Verdana" panose="020B0604030504040204" pitchFamily="34" charset="0"/>
              </a:rPr>
              <a:t>Hormigón : Mezcla de cemento y arena , si se utiliza fierro (barras) se obtiene el hormigón armado.</a:t>
            </a:r>
          </a:p>
          <a:p>
            <a:pPr marL="457200" indent="-457200">
              <a:buAutoNum type="arabicPeriod"/>
            </a:pPr>
            <a:r>
              <a:rPr lang="es-MX" sz="2400" dirty="0" smtClean="0">
                <a:latin typeface="Verdana" panose="020B0604030504040204" pitchFamily="34" charset="0"/>
                <a:ea typeface="Verdana" panose="020B0604030504040204" pitchFamily="34" charset="0"/>
                <a:cs typeface="Verdana" panose="020B0604030504040204" pitchFamily="34" charset="0"/>
              </a:rPr>
              <a:t>Yeso (resulta de calcinar rocas del mismo nombre)</a:t>
            </a:r>
          </a:p>
          <a:p>
            <a:pPr marL="457200" indent="-457200">
              <a:buAutoNum type="arabicPeriod"/>
            </a:pPr>
            <a:r>
              <a:rPr lang="es-MX" sz="2400" dirty="0" smtClean="0">
                <a:latin typeface="Verdana" panose="020B0604030504040204" pitchFamily="34" charset="0"/>
                <a:ea typeface="Verdana" panose="020B0604030504040204" pitchFamily="34" charset="0"/>
                <a:cs typeface="Verdana" panose="020B0604030504040204" pitchFamily="34" charset="0"/>
              </a:rPr>
              <a:t>Arcillas : Se cuecen para fabricar ladrillos. tejas, baldosas.</a:t>
            </a:r>
          </a:p>
          <a:p>
            <a:pPr marL="457200" indent="-457200">
              <a:buAutoNum type="arabicPeriod"/>
            </a:pPr>
            <a:r>
              <a:rPr lang="es-MX" sz="2400" dirty="0" smtClean="0">
                <a:latin typeface="Verdana" panose="020B0604030504040204" pitchFamily="34" charset="0"/>
                <a:ea typeface="Verdana" panose="020B0604030504040204" pitchFamily="34" charset="0"/>
                <a:cs typeface="Verdana" panose="020B0604030504040204" pitchFamily="34" charset="0"/>
              </a:rPr>
              <a:t>Vidrio : Se obtiene derritiendo a 1700 °C , arena, soda y cal. </a:t>
            </a:r>
          </a:p>
          <a:p>
            <a:pPr marL="457200" indent="-457200">
              <a:buAutoNum type="arabicPeriod"/>
            </a:pPr>
            <a:endParaRPr lang="es-MX" sz="2400" dirty="0" smtClean="0">
              <a:latin typeface="Verdana" panose="020B0604030504040204" pitchFamily="34" charset="0"/>
              <a:ea typeface="Verdana" panose="020B0604030504040204" pitchFamily="34" charset="0"/>
              <a:cs typeface="Verdana" panose="020B0604030504040204" pitchFamily="34" charset="0"/>
            </a:endParaRPr>
          </a:p>
          <a:p>
            <a:r>
              <a:rPr lang="es-MX" sz="2400" dirty="0" smtClean="0">
                <a:latin typeface="Verdana" panose="020B0604030504040204" pitchFamily="34" charset="0"/>
                <a:ea typeface="Verdana" panose="020B0604030504040204" pitchFamily="34" charset="0"/>
                <a:cs typeface="Verdana" panose="020B0604030504040204" pitchFamily="34" charset="0"/>
              </a:rPr>
              <a:t> </a:t>
            </a:r>
            <a:endParaRPr lang="es-MX"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07140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7505"/>
            <a:ext cx="9288016" cy="6740307"/>
          </a:xfrm>
          <a:prstGeom prst="rect">
            <a:avLst/>
          </a:prstGeom>
        </p:spPr>
        <p:txBody>
          <a:bodyPr wrap="square">
            <a:spAutoFit/>
          </a:bodyPr>
          <a:lstStyle/>
          <a:p>
            <a:r>
              <a:rPr lang="es-ES" dirty="0"/>
              <a:t>¿</a:t>
            </a:r>
            <a:r>
              <a:rPr lang="es-ES" sz="2400" dirty="0">
                <a:latin typeface="Tahoma" panose="020B0604030504040204" pitchFamily="34" charset="0"/>
                <a:ea typeface="Tahoma" panose="020B0604030504040204" pitchFamily="34" charset="0"/>
                <a:cs typeface="Tahoma" panose="020B0604030504040204" pitchFamily="34" charset="0"/>
              </a:rPr>
              <a:t>Qué es el proceso de </a:t>
            </a:r>
            <a:r>
              <a:rPr lang="es-ES" sz="2400" dirty="0" err="1">
                <a:latin typeface="Tahoma" panose="020B0604030504040204" pitchFamily="34" charset="0"/>
                <a:ea typeface="Tahoma" panose="020B0604030504040204" pitchFamily="34" charset="0"/>
                <a:cs typeface="Tahoma" panose="020B0604030504040204" pitchFamily="34" charset="0"/>
              </a:rPr>
              <a:t>sorción</a:t>
            </a:r>
            <a:r>
              <a:rPr lang="es-ES" sz="2400" dirty="0">
                <a:latin typeface="Tahoma" panose="020B0604030504040204" pitchFamily="34" charset="0"/>
                <a:ea typeface="Tahoma" panose="020B0604030504040204" pitchFamily="34" charset="0"/>
                <a:cs typeface="Tahoma" panose="020B0604030504040204" pitchFamily="34" charset="0"/>
              </a:rPr>
              <a:t>?</a:t>
            </a:r>
          </a:p>
          <a:p>
            <a:r>
              <a:rPr lang="es-ES" sz="2400" dirty="0">
                <a:latin typeface="Tahoma" panose="020B0604030504040204" pitchFamily="34" charset="0"/>
                <a:ea typeface="Tahoma" panose="020B0604030504040204" pitchFamily="34" charset="0"/>
                <a:cs typeface="Tahoma" panose="020B0604030504040204" pitchFamily="34" charset="0"/>
              </a:rPr>
              <a:t>El proceso de </a:t>
            </a:r>
            <a:r>
              <a:rPr lang="es-ES" sz="2400" dirty="0" err="1">
                <a:latin typeface="Tahoma" panose="020B0604030504040204" pitchFamily="34" charset="0"/>
                <a:ea typeface="Tahoma" panose="020B0604030504040204" pitchFamily="34" charset="0"/>
                <a:cs typeface="Tahoma" panose="020B0604030504040204" pitchFamily="34" charset="0"/>
              </a:rPr>
              <a:t>sorción</a:t>
            </a:r>
            <a:r>
              <a:rPr lang="es-ES" sz="2400" dirty="0">
                <a:latin typeface="Tahoma" panose="020B0604030504040204" pitchFamily="34" charset="0"/>
                <a:ea typeface="Tahoma" panose="020B0604030504040204" pitchFamily="34" charset="0"/>
                <a:cs typeface="Tahoma" panose="020B0604030504040204" pitchFamily="34" charset="0"/>
              </a:rPr>
              <a:t> puede definirse como la interacción de una fase líquida con una sólida, y comprende en el detalle tres mecanismos: adsorción, precipitación superficial y absorción.</a:t>
            </a:r>
          </a:p>
          <a:p>
            <a:endParaRPr lang="es-ES" sz="2400" dirty="0">
              <a:latin typeface="Tahoma" panose="020B0604030504040204" pitchFamily="34" charset="0"/>
              <a:ea typeface="Tahoma" panose="020B0604030504040204" pitchFamily="34" charset="0"/>
              <a:cs typeface="Tahoma" panose="020B0604030504040204" pitchFamily="34" charset="0"/>
            </a:endParaRPr>
          </a:p>
          <a:p>
            <a:r>
              <a:rPr lang="es-ES" sz="2400" dirty="0">
                <a:latin typeface="Tahoma" panose="020B0604030504040204" pitchFamily="34" charset="0"/>
                <a:ea typeface="Tahoma" panose="020B0604030504040204" pitchFamily="34" charset="0"/>
                <a:cs typeface="Tahoma" panose="020B0604030504040204" pitchFamily="34" charset="0"/>
              </a:rPr>
              <a:t>1 La adsorción consiste en la acumulación de una especie del líquido (</a:t>
            </a:r>
            <a:r>
              <a:rPr lang="es-ES" sz="2400" dirty="0" err="1">
                <a:latin typeface="Tahoma" panose="020B0604030504040204" pitchFamily="34" charset="0"/>
                <a:ea typeface="Tahoma" panose="020B0604030504040204" pitchFamily="34" charset="0"/>
                <a:cs typeface="Tahoma" panose="020B0604030504040204" pitchFamily="34" charset="0"/>
              </a:rPr>
              <a:t>adsorbato</a:t>
            </a:r>
            <a:r>
              <a:rPr lang="es-ES" sz="2400" dirty="0">
                <a:latin typeface="Tahoma" panose="020B0604030504040204" pitchFamily="34" charset="0"/>
                <a:ea typeface="Tahoma" panose="020B0604030504040204" pitchFamily="34" charset="0"/>
                <a:cs typeface="Tahoma" panose="020B0604030504040204" pitchFamily="34" charset="0"/>
              </a:rPr>
              <a:t>) sobre la superficie de una fase sólida (adsorbente). Es un proceso complejo, en el que se establecen fuerzas de asociación entre ambos componentes de muy diverso tipo.</a:t>
            </a:r>
          </a:p>
          <a:p>
            <a:endParaRPr lang="es-ES" sz="2400" dirty="0">
              <a:latin typeface="Tahoma" panose="020B0604030504040204" pitchFamily="34" charset="0"/>
              <a:ea typeface="Tahoma" panose="020B0604030504040204" pitchFamily="34" charset="0"/>
              <a:cs typeface="Tahoma" panose="020B0604030504040204" pitchFamily="34" charset="0"/>
            </a:endParaRPr>
          </a:p>
          <a:p>
            <a:r>
              <a:rPr lang="es-ES" sz="2400" dirty="0">
                <a:latin typeface="Tahoma" panose="020B0604030504040204" pitchFamily="34" charset="0"/>
                <a:ea typeface="Tahoma" panose="020B0604030504040204" pitchFamily="34" charset="0"/>
                <a:cs typeface="Tahoma" panose="020B0604030504040204" pitchFamily="34" charset="0"/>
              </a:rPr>
              <a:t>2 La precipitación superficial consiste en la formación de un precipitado cristalino sobre el sólido, que puede tener su misma u otra composición.</a:t>
            </a:r>
          </a:p>
          <a:p>
            <a:endParaRPr lang="es-ES" sz="2400" dirty="0">
              <a:latin typeface="Tahoma" panose="020B0604030504040204" pitchFamily="34" charset="0"/>
              <a:ea typeface="Tahoma" panose="020B0604030504040204" pitchFamily="34" charset="0"/>
              <a:cs typeface="Tahoma" panose="020B0604030504040204" pitchFamily="34" charset="0"/>
            </a:endParaRPr>
          </a:p>
          <a:p>
            <a:r>
              <a:rPr lang="es-ES" sz="2400" dirty="0">
                <a:latin typeface="Tahoma" panose="020B0604030504040204" pitchFamily="34" charset="0"/>
                <a:ea typeface="Tahoma" panose="020B0604030504040204" pitchFamily="34" charset="0"/>
                <a:cs typeface="Tahoma" panose="020B0604030504040204" pitchFamily="34" charset="0"/>
              </a:rPr>
              <a:t>3 La absorción implica la incorporación de la o las fases dentro del sólido, de forma más o menos uniforme en la estructura cristalina.</a:t>
            </a:r>
          </a:p>
          <a:p>
            <a:endParaRPr lang="es-E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2380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oon-apollo17-schmitt_boulder"/>
          <p:cNvPicPr/>
          <p:nvPr/>
        </p:nvPicPr>
        <p:blipFill>
          <a:blip r:embed="rId2" cstate="print"/>
          <a:srcRect/>
          <a:stretch>
            <a:fillRect/>
          </a:stretch>
        </p:blipFill>
        <p:spPr bwMode="auto">
          <a:xfrm>
            <a:off x="2267744" y="1690345"/>
            <a:ext cx="4248472" cy="3107978"/>
          </a:xfrm>
          <a:prstGeom prst="rect">
            <a:avLst/>
          </a:prstGeom>
          <a:noFill/>
          <a:ln w="9525">
            <a:noFill/>
            <a:miter lim="800000"/>
            <a:headEnd/>
            <a:tailEnd/>
          </a:ln>
        </p:spPr>
      </p:pic>
      <p:sp>
        <p:nvSpPr>
          <p:cNvPr id="3" name="2 Rectángulo"/>
          <p:cNvSpPr/>
          <p:nvPr/>
        </p:nvSpPr>
        <p:spPr>
          <a:xfrm>
            <a:off x="179512" y="2875002"/>
            <a:ext cx="1862689" cy="369332"/>
          </a:xfrm>
          <a:prstGeom prst="rect">
            <a:avLst/>
          </a:prstGeom>
        </p:spPr>
        <p:txBody>
          <a:bodyPr wrap="none">
            <a:spAutoFit/>
          </a:bodyPr>
          <a:lstStyle/>
          <a:p>
            <a:r>
              <a:rPr lang="es-ES_tradnl" b="1" dirty="0">
                <a:solidFill>
                  <a:srgbClr val="000000"/>
                </a:solidFill>
                <a:latin typeface="Times New Roman"/>
                <a:ea typeface="Times New Roman"/>
              </a:rPr>
              <a:t>El regolito lunar </a:t>
            </a:r>
            <a:endParaRPr lang="es-MX" dirty="0">
              <a:solidFill>
                <a:prstClr val="black"/>
              </a:solidFill>
            </a:endParaRPr>
          </a:p>
        </p:txBody>
      </p:sp>
      <p:sp>
        <p:nvSpPr>
          <p:cNvPr id="4" name="3 Rectángulo"/>
          <p:cNvSpPr/>
          <p:nvPr/>
        </p:nvSpPr>
        <p:spPr>
          <a:xfrm>
            <a:off x="7164288" y="3059668"/>
            <a:ext cx="1024639" cy="369332"/>
          </a:xfrm>
          <a:prstGeom prst="rect">
            <a:avLst/>
          </a:prstGeom>
        </p:spPr>
        <p:txBody>
          <a:bodyPr wrap="none">
            <a:spAutoFit/>
          </a:bodyPr>
          <a:lstStyle/>
          <a:p>
            <a:r>
              <a:rPr lang="es-ES_tradnl" b="1" dirty="0">
                <a:solidFill>
                  <a:srgbClr val="000000"/>
                </a:solidFill>
                <a:latin typeface="Times New Roman"/>
                <a:ea typeface="Times New Roman"/>
              </a:rPr>
              <a:t>(NASA).</a:t>
            </a:r>
            <a:endParaRPr lang="es-MX" dirty="0">
              <a:solidFill>
                <a:prstClr val="black"/>
              </a:solidFill>
            </a:endParaRPr>
          </a:p>
        </p:txBody>
      </p:sp>
    </p:spTree>
    <p:extLst>
      <p:ext uri="{BB962C8B-B14F-4D97-AF65-F5344CB8AC3E}">
        <p14:creationId xmlns:p14="http://schemas.microsoft.com/office/powerpoint/2010/main" val="4417675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4739</Words>
  <Application>Microsoft Office PowerPoint</Application>
  <PresentationFormat>Presentación en pantalla (4:3)</PresentationFormat>
  <Paragraphs>367</Paragraphs>
  <Slides>87</Slides>
  <Notes>2</Notes>
  <HiddenSlides>4</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87</vt:i4>
      </vt:variant>
    </vt:vector>
  </HeadingPairs>
  <TitlesOfParts>
    <vt:vector size="102" baseType="lpstr">
      <vt:lpstr>Arial</vt:lpstr>
      <vt:lpstr>Calibri</vt:lpstr>
      <vt:lpstr>Century Gothic</vt:lpstr>
      <vt:lpstr>Courier New</vt:lpstr>
      <vt:lpstr>Franklin Gothic Book</vt:lpstr>
      <vt:lpstr>Garamond</vt:lpstr>
      <vt:lpstr>Palatino Linotype</vt:lpstr>
      <vt:lpstr>Symbol</vt:lpstr>
      <vt:lpstr>Tahoma</vt:lpstr>
      <vt:lpstr>Times New Roman</vt:lpstr>
      <vt:lpstr>Verdana</vt:lpstr>
      <vt:lpstr>Wingdings</vt:lpstr>
      <vt:lpstr>Ejecutivo</vt:lpstr>
      <vt:lpstr>1_Ejecutivo</vt:lpstr>
      <vt:lpstr>Tema de Office</vt:lpstr>
      <vt:lpstr>Origen del suelo</vt:lpstr>
      <vt:lpstr>COMPOSICIÓN DEL SUELO</vt:lpstr>
      <vt:lpstr>Presentación de PowerPoint</vt:lpstr>
      <vt:lpstr>COMPOSICIÓN DEL  SUELO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HORIZONTES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dc:creator>
  <cp:lastModifiedBy>Marcos Dasencich Aguila</cp:lastModifiedBy>
  <cp:revision>46</cp:revision>
  <dcterms:created xsi:type="dcterms:W3CDTF">2013-09-15T20:01:28Z</dcterms:created>
  <dcterms:modified xsi:type="dcterms:W3CDTF">2015-10-21T20:46:27Z</dcterms:modified>
</cp:coreProperties>
</file>